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embeddedFontLst>
    <p:embeddedFont>
      <p:font typeface="Josefin Slab"/>
      <p:regular r:id="rId68"/>
      <p:bold r:id="rId69"/>
      <p:italic r:id="rId70"/>
      <p:boldItalic r:id="rId71"/>
    </p:embeddedFont>
    <p:embeddedFont>
      <p:font typeface="Playfair Display"/>
      <p:regular r:id="rId72"/>
      <p:bold r:id="rId73"/>
      <p:italic r:id="rId74"/>
      <p:boldItalic r:id="rId75"/>
    </p:embeddedFont>
    <p:embeddedFont>
      <p:font typeface="Life Savers"/>
      <p:regular r:id="rId76"/>
      <p:bold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2A9D37-9141-4C41-8C00-F180137D8886}">
  <a:tblStyle styleId="{DA2A9D37-9141-4C41-8C00-F180137D888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layfairDisplay-bold.fntdata"/><Relationship Id="rId72" Type="http://schemas.openxmlformats.org/officeDocument/2006/relationships/font" Target="fonts/PlayfairDisplay-regular.fntdata"/><Relationship Id="rId31" Type="http://schemas.openxmlformats.org/officeDocument/2006/relationships/slide" Target="slides/slide26.xml"/><Relationship Id="rId75" Type="http://schemas.openxmlformats.org/officeDocument/2006/relationships/font" Target="fonts/PlayfairDisplay-boldItalic.fntdata"/><Relationship Id="rId30" Type="http://schemas.openxmlformats.org/officeDocument/2006/relationships/slide" Target="slides/slide25.xml"/><Relationship Id="rId74" Type="http://schemas.openxmlformats.org/officeDocument/2006/relationships/font" Target="fonts/PlayfairDisplay-italic.fntdata"/><Relationship Id="rId33" Type="http://schemas.openxmlformats.org/officeDocument/2006/relationships/slide" Target="slides/slide28.xml"/><Relationship Id="rId77" Type="http://schemas.openxmlformats.org/officeDocument/2006/relationships/font" Target="fonts/LifeSavers-bold.fntdata"/><Relationship Id="rId32" Type="http://schemas.openxmlformats.org/officeDocument/2006/relationships/slide" Target="slides/slide27.xml"/><Relationship Id="rId76" Type="http://schemas.openxmlformats.org/officeDocument/2006/relationships/font" Target="fonts/LifeSavers-regular.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JosefinSlab-boldItalic.fntdata"/><Relationship Id="rId70" Type="http://schemas.openxmlformats.org/officeDocument/2006/relationships/font" Target="fonts/JosefinSlab-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JosefinSlab-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JosefinSlab-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073111a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073111a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073111a4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073111a4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483c306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483c306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483c3064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483c306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483c3064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483c3064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483c3064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483c306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28b256de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8b256de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3e794ee92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e794ee92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4846bc4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4846bc4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4846bc4d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4846bc4d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28f32759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f32759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4846bc4d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4846bc4d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4846bc4d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4846bc4d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3e794ee92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e794ee92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073111a4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073111a4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341854ad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341854ad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2903de209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903de209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3e794ee92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e794ee92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2903de209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903de209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2903de209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903de209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045dbb2b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045dbb2b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3e794ee92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e794ee92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045dbb2b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045dbb2b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2903de209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903de209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045dbb2b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045dbb2b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28b256dec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8b256dec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28b256dec7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8b256dec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28b256dec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8b256dec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28b256dec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8b256dec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28b256dec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8b256dec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28b256dec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8b256dec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28b256dec7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8b256dec7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2865e3f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2865e3f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28b256dec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8b256dec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42865e3f4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42865e3f4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4078bf3a9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078bf3a9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078bf3a9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4078bf3a9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2860cb1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2860cb1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42860cb13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42860cb13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42860cb13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42860cb13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4045dbb2b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4045dbb2b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4045dbb2b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4045dbb2b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04ac7ce4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04ac7ce4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2abc2979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bc2979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404ac7ce4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404ac7ce4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404ac7ce4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404ac7ce4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404ac7ce4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404ac7ce4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28b256dec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8b256dec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28b256dec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8b256dec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28b256dec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8b256dec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28b256dec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8b256dec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4078bf3a9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4078bf3a9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42860cb13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42860cb13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42860cb13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42860cb13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28f327596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8f327596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4078bf3a9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4078bf3a9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4078bf3a9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4078bf3a9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g4078bf3a9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4078bf3a9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28f327596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8f327596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2abc29798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abc29798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e794ee92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e794ee92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 Id="rId3"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idx="4294967295" type="ctr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3600">
                <a:solidFill>
                  <a:srgbClr val="6AA84F"/>
                </a:solidFill>
                <a:latin typeface="Life Savers"/>
                <a:ea typeface="Life Savers"/>
                <a:cs typeface="Life Savers"/>
                <a:sym typeface="Life Savers"/>
              </a:rPr>
              <a:t>Effective Leadership to </a:t>
            </a:r>
            <a:endParaRPr b="1" sz="3600">
              <a:solidFill>
                <a:srgbClr val="6AA84F"/>
              </a:solidFill>
              <a:latin typeface="Life Savers"/>
              <a:ea typeface="Life Savers"/>
              <a:cs typeface="Life Savers"/>
              <a:sym typeface="Life Savers"/>
            </a:endParaRPr>
          </a:p>
          <a:p>
            <a:pPr indent="0" lvl="0" marL="0" marR="0" rtl="0" algn="ctr">
              <a:lnSpc>
                <a:spcPct val="100000"/>
              </a:lnSpc>
              <a:spcBef>
                <a:spcPts val="0"/>
              </a:spcBef>
              <a:spcAft>
                <a:spcPts val="0"/>
              </a:spcAft>
              <a:buNone/>
            </a:pPr>
            <a:r>
              <a:rPr b="1" lang="en" sz="3600">
                <a:solidFill>
                  <a:srgbClr val="6AA84F"/>
                </a:solidFill>
                <a:latin typeface="Life Savers"/>
                <a:ea typeface="Life Savers"/>
                <a:cs typeface="Life Savers"/>
                <a:sym typeface="Life Savers"/>
              </a:rPr>
              <a:t>Implement Change</a:t>
            </a:r>
            <a:endParaRPr b="1" sz="3600">
              <a:solidFill>
                <a:srgbClr val="6AA84F"/>
              </a:solidFill>
              <a:latin typeface="Life Savers"/>
              <a:ea typeface="Life Savers"/>
              <a:cs typeface="Life Savers"/>
              <a:sym typeface="Life Savers"/>
            </a:endParaRPr>
          </a:p>
        </p:txBody>
      </p:sp>
      <p:pic>
        <p:nvPicPr>
          <p:cNvPr id="55" name="Google Shape;55;p13"/>
          <p:cNvPicPr preferRelativeResize="0"/>
          <p:nvPr/>
        </p:nvPicPr>
        <p:blipFill>
          <a:blip r:embed="rId3">
            <a:alphaModFix/>
          </a:blip>
          <a:stretch>
            <a:fillRect/>
          </a:stretch>
        </p:blipFill>
        <p:spPr>
          <a:xfrm>
            <a:off x="3659201" y="1998850"/>
            <a:ext cx="1945975" cy="1804000"/>
          </a:xfrm>
          <a:prstGeom prst="rect">
            <a:avLst/>
          </a:prstGeom>
          <a:noFill/>
          <a:ln>
            <a:noFill/>
          </a:ln>
        </p:spPr>
      </p:pic>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 name="Google Shape;57;p13"/>
          <p:cNvSpPr txBox="1"/>
          <p:nvPr>
            <p:ph idx="1" type="body"/>
          </p:nvPr>
        </p:nvSpPr>
        <p:spPr>
          <a:xfrm>
            <a:off x="3083575" y="3982950"/>
            <a:ext cx="3399300" cy="99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latin typeface="Life Savers"/>
                <a:ea typeface="Life Savers"/>
                <a:cs typeface="Life Savers"/>
                <a:sym typeface="Life Savers"/>
              </a:rPr>
              <a:t>Ellen and John Correll</a:t>
            </a:r>
            <a:endParaRPr>
              <a:solidFill>
                <a:srgbClr val="FF9900"/>
              </a:solidFill>
              <a:latin typeface="Life Savers"/>
              <a:ea typeface="Life Savers"/>
              <a:cs typeface="Life Savers"/>
              <a:sym typeface="Life Savers"/>
            </a:endParaRPr>
          </a:p>
          <a:p>
            <a:pPr indent="0" lvl="0" marL="0" rtl="0" algn="ctr">
              <a:spcBef>
                <a:spcPts val="0"/>
              </a:spcBef>
              <a:spcAft>
                <a:spcPts val="0"/>
              </a:spcAft>
              <a:buNone/>
            </a:pPr>
            <a:r>
              <a:rPr lang="en">
                <a:solidFill>
                  <a:srgbClr val="FF9900"/>
                </a:solidFill>
                <a:latin typeface="Life Savers"/>
                <a:ea typeface="Life Savers"/>
                <a:cs typeface="Life Savers"/>
                <a:sym typeface="Life Savers"/>
              </a:rPr>
              <a:t>NAPSA Conference</a:t>
            </a:r>
            <a:endParaRPr>
              <a:solidFill>
                <a:srgbClr val="FF9900"/>
              </a:solidFill>
              <a:latin typeface="Life Savers"/>
              <a:ea typeface="Life Savers"/>
              <a:cs typeface="Life Savers"/>
              <a:sym typeface="Life Savers"/>
            </a:endParaRPr>
          </a:p>
          <a:p>
            <a:pPr indent="0" lvl="0" marL="0" rtl="0" algn="ctr">
              <a:spcBef>
                <a:spcPts val="0"/>
              </a:spcBef>
              <a:spcAft>
                <a:spcPts val="0"/>
              </a:spcAft>
              <a:buNone/>
            </a:pPr>
            <a:r>
              <a:rPr lang="en">
                <a:solidFill>
                  <a:srgbClr val="FF9900"/>
                </a:solidFill>
                <a:latin typeface="Life Savers"/>
                <a:ea typeface="Life Savers"/>
                <a:cs typeface="Life Savers"/>
                <a:sym typeface="Life Savers"/>
              </a:rPr>
              <a:t>October 16-17, 2018</a:t>
            </a:r>
            <a:endParaRPr>
              <a:solidFill>
                <a:srgbClr val="FF9900"/>
              </a:solidFill>
              <a:latin typeface="Life Savers"/>
              <a:ea typeface="Life Savers"/>
              <a:cs typeface="Life Savers"/>
              <a:sym typeface="Life Sav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Life Savers"/>
                <a:ea typeface="Life Savers"/>
                <a:cs typeface="Life Savers"/>
                <a:sym typeface="Life Savers"/>
              </a:rPr>
              <a:t>Change	</a:t>
            </a:r>
            <a:endParaRPr b="1">
              <a:latin typeface="Life Savers"/>
              <a:ea typeface="Life Savers"/>
              <a:cs typeface="Life Savers"/>
              <a:sym typeface="Life Savers"/>
            </a:endParaRPr>
          </a:p>
          <a:p>
            <a:pPr indent="0" lvl="0" marL="0" rtl="0" algn="ctr">
              <a:spcBef>
                <a:spcPts val="0"/>
              </a:spcBef>
              <a:spcAft>
                <a:spcPts val="0"/>
              </a:spcAft>
              <a:buNone/>
            </a:pPr>
            <a:r>
              <a:t/>
            </a:r>
            <a:endParaRPr/>
          </a:p>
        </p:txBody>
      </p:sp>
      <p:sp>
        <p:nvSpPr>
          <p:cNvPr id="124" name="Google Shape;12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a:latin typeface="Life Savers"/>
              <a:ea typeface="Life Savers"/>
              <a:cs typeface="Life Savers"/>
              <a:sym typeface="Life Savers"/>
            </a:endParaRPr>
          </a:p>
          <a:p>
            <a:pPr indent="0" lvl="0" marL="0" rtl="0" algn="ctr">
              <a:spcBef>
                <a:spcPts val="1600"/>
              </a:spcBef>
              <a:spcAft>
                <a:spcPts val="0"/>
              </a:spcAft>
              <a:buClr>
                <a:schemeClr val="dk1"/>
              </a:buClr>
              <a:buSzPts val="1100"/>
              <a:buFont typeface="Arial"/>
              <a:buNone/>
            </a:pPr>
            <a:r>
              <a:rPr b="1" lang="en">
                <a:latin typeface="Life Savers"/>
                <a:ea typeface="Life Savers"/>
                <a:cs typeface="Life Savers"/>
                <a:sym typeface="Life Savers"/>
              </a:rPr>
              <a:t>What will it look like?</a:t>
            </a:r>
            <a:endParaRPr b="1">
              <a:latin typeface="Life Savers"/>
              <a:ea typeface="Life Savers"/>
              <a:cs typeface="Life Savers"/>
              <a:sym typeface="Life Savers"/>
            </a:endParaRPr>
          </a:p>
          <a:p>
            <a:pPr indent="0" lvl="0" marL="0" rtl="0" algn="ctr">
              <a:spcBef>
                <a:spcPts val="1600"/>
              </a:spcBef>
              <a:spcAft>
                <a:spcPts val="0"/>
              </a:spcAft>
              <a:buClr>
                <a:schemeClr val="dk1"/>
              </a:buClr>
              <a:buSzPts val="1100"/>
              <a:buFont typeface="Arial"/>
              <a:buNone/>
            </a:pPr>
            <a:r>
              <a:rPr b="1" lang="en">
                <a:latin typeface="Life Savers"/>
                <a:ea typeface="Life Savers"/>
                <a:cs typeface="Life Savers"/>
                <a:sym typeface="Life Savers"/>
              </a:rPr>
              <a:t>What will we observe?</a:t>
            </a:r>
            <a:endParaRPr b="1">
              <a:latin typeface="Life Savers"/>
              <a:ea typeface="Life Savers"/>
              <a:cs typeface="Life Savers"/>
              <a:sym typeface="Life Savers"/>
            </a:endParaRPr>
          </a:p>
          <a:p>
            <a:pPr indent="0" lvl="0" marL="0" rtl="0" algn="ctr">
              <a:spcBef>
                <a:spcPts val="1600"/>
              </a:spcBef>
              <a:spcAft>
                <a:spcPts val="0"/>
              </a:spcAft>
              <a:buClr>
                <a:schemeClr val="dk1"/>
              </a:buClr>
              <a:buSzPts val="1100"/>
              <a:buFont typeface="Arial"/>
              <a:buNone/>
            </a:pPr>
            <a:r>
              <a:rPr b="1" lang="en">
                <a:latin typeface="Life Savers"/>
                <a:ea typeface="Life Savers"/>
                <a:cs typeface="Life Savers"/>
                <a:sym typeface="Life Savers"/>
              </a:rPr>
              <a:t>What will we hear people talking about?</a:t>
            </a:r>
            <a:endParaRPr b="1">
              <a:latin typeface="Life Savers"/>
              <a:ea typeface="Life Savers"/>
              <a:cs typeface="Life Savers"/>
              <a:sym typeface="Life Savers"/>
            </a:endParaRPr>
          </a:p>
          <a:p>
            <a:pPr indent="0" lvl="0" marL="0" rtl="0" algn="l">
              <a:spcBef>
                <a:spcPts val="1600"/>
              </a:spcBef>
              <a:spcAft>
                <a:spcPts val="1600"/>
              </a:spcAft>
              <a:buNone/>
            </a:pPr>
            <a:r>
              <a:t/>
            </a:r>
            <a:endParaRPr/>
          </a:p>
        </p:txBody>
      </p:sp>
      <p:sp>
        <p:nvSpPr>
          <p:cNvPr id="125" name="Google Shape;12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6" name="Google Shape;126;p22"/>
          <p:cNvPicPr preferRelativeResize="0"/>
          <p:nvPr/>
        </p:nvPicPr>
        <p:blipFill>
          <a:blip r:embed="rId3">
            <a:alphaModFix/>
          </a:blip>
          <a:stretch>
            <a:fillRect/>
          </a:stretch>
        </p:blipFill>
        <p:spPr>
          <a:xfrm>
            <a:off x="2867025" y="3503213"/>
            <a:ext cx="3409950" cy="1343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Needed to Manage Change</a:t>
            </a:r>
            <a:endParaRPr/>
          </a:p>
          <a:p>
            <a:pPr indent="0" lvl="0" marL="0" rtl="0" algn="l">
              <a:spcBef>
                <a:spcPts val="0"/>
              </a:spcBef>
              <a:spcAft>
                <a:spcPts val="0"/>
              </a:spcAft>
              <a:buNone/>
            </a:pPr>
            <a:r>
              <a:t/>
            </a:r>
            <a:endParaRPr/>
          </a:p>
        </p:txBody>
      </p:sp>
      <p:sp>
        <p:nvSpPr>
          <p:cNvPr id="132" name="Google Shape;13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•Vision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•Skills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•Incentives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•Resources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•Action Plan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And…..Communication!</a:t>
            </a:r>
            <a:endParaRPr/>
          </a:p>
          <a:p>
            <a:pPr indent="0" lvl="0" marL="0" rtl="0" algn="l">
              <a:spcBef>
                <a:spcPts val="0"/>
              </a:spcBef>
              <a:spcAft>
                <a:spcPts val="1600"/>
              </a:spcAft>
              <a:buNone/>
            </a:pPr>
            <a:r>
              <a:t/>
            </a:r>
            <a:endParaRPr/>
          </a:p>
        </p:txBody>
      </p:sp>
      <p:sp>
        <p:nvSpPr>
          <p:cNvPr id="133" name="Google Shape;133;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4" name="Google Shape;134;p23"/>
          <p:cNvPicPr preferRelativeResize="0"/>
          <p:nvPr/>
        </p:nvPicPr>
        <p:blipFill>
          <a:blip r:embed="rId3">
            <a:alphaModFix/>
          </a:blip>
          <a:stretch>
            <a:fillRect/>
          </a:stretch>
        </p:blipFill>
        <p:spPr>
          <a:xfrm>
            <a:off x="5583813" y="3015763"/>
            <a:ext cx="2600325" cy="176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Components of Successful Change (NAPSA 10/16)</a:t>
            </a:r>
            <a:endParaRPr/>
          </a:p>
        </p:txBody>
      </p:sp>
      <p:sp>
        <p:nvSpPr>
          <p:cNvPr id="140" name="Google Shape;14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data for decision making			-Involve stakeholders</a:t>
            </a:r>
            <a:endParaRPr/>
          </a:p>
          <a:p>
            <a:pPr indent="0" lvl="0" marL="0" rtl="0" algn="l">
              <a:spcBef>
                <a:spcPts val="1600"/>
              </a:spcBef>
              <a:spcAft>
                <a:spcPts val="0"/>
              </a:spcAft>
              <a:buNone/>
            </a:pPr>
            <a:r>
              <a:rPr lang="en"/>
              <a:t>-Appropriate training					-Follow-up</a:t>
            </a:r>
            <a:endParaRPr/>
          </a:p>
          <a:p>
            <a:pPr indent="0" lvl="0" marL="0" rtl="0" algn="l">
              <a:spcBef>
                <a:spcPts val="1600"/>
              </a:spcBef>
              <a:spcAft>
                <a:spcPts val="0"/>
              </a:spcAft>
              <a:buNone/>
            </a:pPr>
            <a:r>
              <a:rPr lang="en"/>
              <a:t>-Mentoring							-Admin/District Support</a:t>
            </a:r>
            <a:endParaRPr/>
          </a:p>
          <a:p>
            <a:pPr indent="0" lvl="0" marL="0" rtl="0" algn="l">
              <a:spcBef>
                <a:spcPts val="1600"/>
              </a:spcBef>
              <a:spcAft>
                <a:spcPts val="0"/>
              </a:spcAft>
              <a:buNone/>
            </a:pPr>
            <a:r>
              <a:rPr lang="en"/>
              <a:t>-Provide some autonomy				-Stay focused by change if needed</a:t>
            </a:r>
            <a:endParaRPr/>
          </a:p>
          <a:p>
            <a:pPr indent="0" lvl="0" marL="0" rtl="0" algn="l">
              <a:spcBef>
                <a:spcPts val="1600"/>
              </a:spcBef>
              <a:spcAft>
                <a:spcPts val="0"/>
              </a:spcAft>
              <a:buNone/>
            </a:pPr>
            <a:r>
              <a:rPr lang="en"/>
              <a:t>-Fluidity								-Communication</a:t>
            </a:r>
            <a:endParaRPr/>
          </a:p>
          <a:p>
            <a:pPr indent="0" lvl="0" marL="0" rtl="0" algn="l">
              <a:spcBef>
                <a:spcPts val="1600"/>
              </a:spcBef>
              <a:spcAft>
                <a:spcPts val="0"/>
              </a:spcAft>
              <a:buNone/>
            </a:pPr>
            <a:r>
              <a:rPr lang="en"/>
              <a:t>-Establish trust						-Small increments</a:t>
            </a:r>
            <a:endParaRPr/>
          </a:p>
          <a:p>
            <a:pPr indent="0" lvl="0" marL="0" rtl="0" algn="l">
              <a:spcBef>
                <a:spcPts val="1600"/>
              </a:spcBef>
              <a:spcAft>
                <a:spcPts val="0"/>
              </a:spcAft>
              <a:buNone/>
            </a:pPr>
            <a:r>
              <a:rPr lang="en"/>
              <a:t>-Develop consensus					-Provide resources</a:t>
            </a:r>
            <a:endParaRPr/>
          </a:p>
          <a:p>
            <a:pPr indent="0" lvl="0" marL="0" rtl="0" algn="l">
              <a:spcBef>
                <a:spcPts val="1600"/>
              </a:spcBef>
              <a:spcAft>
                <a:spcPts val="1600"/>
              </a:spcAft>
              <a:buNone/>
            </a:pPr>
            <a:r>
              <a:t/>
            </a:r>
            <a:endParaRPr/>
          </a:p>
        </p:txBody>
      </p:sp>
      <p:sp>
        <p:nvSpPr>
          <p:cNvPr id="141" name="Google Shape;14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Components of Successful Change (NAPSA 10/16)</a:t>
            </a:r>
            <a:endParaRPr/>
          </a:p>
          <a:p>
            <a:pPr indent="0" lvl="0" marL="0" rtl="0" algn="l">
              <a:spcBef>
                <a:spcPts val="0"/>
              </a:spcBef>
              <a:spcAft>
                <a:spcPts val="0"/>
              </a:spcAft>
              <a:buNone/>
            </a:pPr>
            <a:r>
              <a:t/>
            </a:r>
            <a:endParaRPr/>
          </a:p>
        </p:txBody>
      </p:sp>
      <p:sp>
        <p:nvSpPr>
          <p:cNvPr id="147" name="Google Shape;14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surveys/gather feedback			-Job embedded</a:t>
            </a:r>
            <a:endParaRPr/>
          </a:p>
          <a:p>
            <a:pPr indent="0" lvl="0" marL="0" rtl="0" algn="l">
              <a:spcBef>
                <a:spcPts val="1600"/>
              </a:spcBef>
              <a:spcAft>
                <a:spcPts val="0"/>
              </a:spcAft>
              <a:buNone/>
            </a:pPr>
            <a:r>
              <a:rPr lang="en"/>
              <a:t>-Clear expectations					-Carefully consider timing</a:t>
            </a:r>
            <a:endParaRPr/>
          </a:p>
          <a:p>
            <a:pPr indent="0" lvl="0" marL="0" rtl="0" algn="l">
              <a:spcBef>
                <a:spcPts val="1600"/>
              </a:spcBef>
              <a:spcAft>
                <a:spcPts val="0"/>
              </a:spcAft>
              <a:buNone/>
            </a:pPr>
            <a:r>
              <a:rPr lang="en"/>
              <a:t>-Staff buy-in							-Provide incentive for the change</a:t>
            </a:r>
            <a:endParaRPr/>
          </a:p>
          <a:p>
            <a:pPr indent="0" lvl="0" marL="0" rtl="0" algn="l">
              <a:spcBef>
                <a:spcPts val="1600"/>
              </a:spcBef>
              <a:spcAft>
                <a:spcPts val="0"/>
              </a:spcAft>
              <a:buNone/>
            </a:pPr>
            <a:r>
              <a:rPr lang="en"/>
              <a:t>See change through to the end			-See the whole picture</a:t>
            </a:r>
            <a:endParaRPr/>
          </a:p>
          <a:p>
            <a:pPr indent="0" lvl="0" marL="0" rtl="0" algn="l">
              <a:spcBef>
                <a:spcPts val="1600"/>
              </a:spcBef>
              <a:spcAft>
                <a:spcPts val="1600"/>
              </a:spcAft>
              <a:buNone/>
            </a:pPr>
            <a:r>
              <a:rPr lang="en"/>
              <a:t>-Be clear on the problem to be solved</a:t>
            </a:r>
            <a:endParaRPr/>
          </a:p>
        </p:txBody>
      </p:sp>
      <p:sp>
        <p:nvSpPr>
          <p:cNvPr id="148" name="Google Shape;14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71125" y="385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Characteristics of Unsuccessful Change (NAPSA)</a:t>
            </a:r>
            <a:endParaRPr/>
          </a:p>
        </p:txBody>
      </p:sp>
      <p:sp>
        <p:nvSpPr>
          <p:cNvPr id="154" name="Google Shape;154;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No follow-through					-Lack of training, time, effort</a:t>
            </a:r>
            <a:endParaRPr/>
          </a:p>
          <a:p>
            <a:pPr indent="0" lvl="0" marL="0" rtl="0" algn="l">
              <a:spcBef>
                <a:spcPts val="1600"/>
              </a:spcBef>
              <a:spcAft>
                <a:spcPts val="0"/>
              </a:spcAft>
              <a:buNone/>
            </a:pPr>
            <a:r>
              <a:rPr lang="en"/>
              <a:t>-Poor communication					-Too many changes, too often</a:t>
            </a:r>
            <a:endParaRPr/>
          </a:p>
          <a:p>
            <a:pPr indent="0" lvl="0" marL="0" rtl="0" algn="l">
              <a:spcBef>
                <a:spcPts val="1600"/>
              </a:spcBef>
              <a:spcAft>
                <a:spcPts val="0"/>
              </a:spcAft>
              <a:buNone/>
            </a:pPr>
            <a:r>
              <a:rPr lang="en"/>
              <a:t>-Lack of tools							-Lack of policies and supports</a:t>
            </a:r>
            <a:endParaRPr/>
          </a:p>
          <a:p>
            <a:pPr indent="0" lvl="0" marL="0" rtl="0" algn="l">
              <a:spcBef>
                <a:spcPts val="1600"/>
              </a:spcBef>
              <a:spcAft>
                <a:spcPts val="0"/>
              </a:spcAft>
              <a:buNone/>
            </a:pPr>
            <a:r>
              <a:rPr lang="en"/>
              <a:t>-Not training new staff on changes		-Group does not understand what or why</a:t>
            </a:r>
            <a:endParaRPr/>
          </a:p>
          <a:p>
            <a:pPr indent="0" lvl="0" marL="0" rtl="0" algn="l">
              <a:spcBef>
                <a:spcPts val="1600"/>
              </a:spcBef>
              <a:spcAft>
                <a:spcPts val="0"/>
              </a:spcAft>
              <a:buNone/>
            </a:pPr>
            <a:r>
              <a:rPr lang="en"/>
              <a:t>-Top down/unilateral approach			-Do not understand real problem</a:t>
            </a:r>
            <a:endParaRPr/>
          </a:p>
          <a:p>
            <a:pPr indent="0" lvl="0" marL="0" rtl="0" algn="l">
              <a:spcBef>
                <a:spcPts val="1600"/>
              </a:spcBef>
              <a:spcAft>
                <a:spcPts val="0"/>
              </a:spcAft>
              <a:buNone/>
            </a:pPr>
            <a:r>
              <a:rPr lang="en"/>
              <a:t>-Unfocused approach					-Lack of follow-through</a:t>
            </a:r>
            <a:endParaRPr/>
          </a:p>
          <a:p>
            <a:pPr indent="0" lvl="0" marL="0" rtl="0" algn="l">
              <a:spcBef>
                <a:spcPts val="1600"/>
              </a:spcBef>
              <a:spcAft>
                <a:spcPts val="1600"/>
              </a:spcAft>
              <a:buNone/>
            </a:pPr>
            <a:r>
              <a:rPr lang="en"/>
              <a:t>-Admin apathy						-Lack of direction</a:t>
            </a:r>
            <a:endParaRPr/>
          </a:p>
        </p:txBody>
      </p:sp>
      <p:sp>
        <p:nvSpPr>
          <p:cNvPr id="155" name="Google Shape;15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Characteristics of Unsuccessful Change (NAPSA)</a:t>
            </a:r>
            <a:endParaRPr/>
          </a:p>
        </p:txBody>
      </p:sp>
      <p:sp>
        <p:nvSpPr>
          <p:cNvPr id="161" name="Google Shape;16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-Mistrust								-CAVE dwellers aplenty</a:t>
            </a:r>
            <a:endParaRPr/>
          </a:p>
          <a:p>
            <a:pPr indent="0" lvl="0" marL="0" rtl="0" algn="l">
              <a:spcBef>
                <a:spcPts val="1600"/>
              </a:spcBef>
              <a:spcAft>
                <a:spcPts val="0"/>
              </a:spcAft>
              <a:buNone/>
            </a:pPr>
            <a:r>
              <a:rPr lang="en"/>
              <a:t>-Inertia								-One time presentation</a:t>
            </a:r>
            <a:endParaRPr/>
          </a:p>
          <a:p>
            <a:pPr indent="0" lvl="0" marL="0" rtl="0" algn="l">
              <a:spcBef>
                <a:spcPts val="1600"/>
              </a:spcBef>
              <a:spcAft>
                <a:spcPts val="1600"/>
              </a:spcAft>
              <a:buNone/>
            </a:pPr>
            <a:r>
              <a:rPr lang="en"/>
              <a:t>-Limited stakeholders					-Lack of specific outcomes						</a:t>
            </a:r>
            <a:endParaRPr/>
          </a:p>
        </p:txBody>
      </p:sp>
      <p:sp>
        <p:nvSpPr>
          <p:cNvPr id="162" name="Google Shape;16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6" name="Shape 166"/>
        <p:cNvGrpSpPr/>
        <p:nvPr/>
      </p:nvGrpSpPr>
      <p:grpSpPr>
        <a:xfrm>
          <a:off x="0" y="0"/>
          <a:ext cx="0" cy="0"/>
          <a:chOff x="0" y="0"/>
          <a:chExt cx="0" cy="0"/>
        </a:xfrm>
      </p:grpSpPr>
      <p:pic>
        <p:nvPicPr>
          <p:cNvPr id="167" name="Google Shape;167;p28"/>
          <p:cNvPicPr preferRelativeResize="0"/>
          <p:nvPr/>
        </p:nvPicPr>
        <p:blipFill>
          <a:blip r:embed="rId3">
            <a:alphaModFix/>
          </a:blip>
          <a:stretch>
            <a:fillRect/>
          </a:stretch>
        </p:blipFill>
        <p:spPr>
          <a:xfrm>
            <a:off x="1309875" y="152400"/>
            <a:ext cx="7294650" cy="4769575"/>
          </a:xfrm>
          <a:prstGeom prst="rect">
            <a:avLst/>
          </a:prstGeom>
          <a:noFill/>
          <a:ln>
            <a:noFill/>
          </a:ln>
        </p:spPr>
      </p:pic>
      <p:sp>
        <p:nvSpPr>
          <p:cNvPr id="168" name="Google Shape;168;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9"/>
          <p:cNvSpPr txBox="1"/>
          <p:nvPr>
            <p:ph type="title"/>
          </p:nvPr>
        </p:nvSpPr>
        <p:spPr>
          <a:xfrm>
            <a:off x="311700" y="445025"/>
            <a:ext cx="8520600" cy="76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Friendly Leadership- Rodger Duncan</a:t>
            </a:r>
            <a:endParaRPr/>
          </a:p>
          <a:p>
            <a:pPr indent="0" lvl="0" marL="0" rtl="0" algn="l">
              <a:spcBef>
                <a:spcPts val="0"/>
              </a:spcBef>
              <a:spcAft>
                <a:spcPts val="0"/>
              </a:spcAft>
              <a:buNone/>
            </a:pPr>
            <a:r>
              <a:rPr lang="en"/>
              <a:t>											</a:t>
            </a:r>
            <a:r>
              <a:rPr lang="en" sz="1800"/>
              <a:t>(System View)</a:t>
            </a:r>
            <a:endParaRPr sz="1800"/>
          </a:p>
        </p:txBody>
      </p:sp>
      <p:sp>
        <p:nvSpPr>
          <p:cNvPr id="175" name="Google Shape;175;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Validate the journey</a:t>
            </a:r>
            <a:endParaRPr/>
          </a:p>
          <a:p>
            <a:pPr indent="0" lvl="0" marL="0" rtl="0" algn="l">
              <a:spcBef>
                <a:spcPts val="1600"/>
              </a:spcBef>
              <a:spcAft>
                <a:spcPts val="0"/>
              </a:spcAft>
              <a:buNone/>
            </a:pPr>
            <a:r>
              <a:rPr lang="en"/>
              <a:t>2.	Scan for speed bumps</a:t>
            </a:r>
            <a:endParaRPr/>
          </a:p>
          <a:p>
            <a:pPr indent="0" lvl="0" marL="0" rtl="0" algn="l">
              <a:spcBef>
                <a:spcPts val="1600"/>
              </a:spcBef>
              <a:spcAft>
                <a:spcPts val="0"/>
              </a:spcAft>
              <a:buNone/>
            </a:pPr>
            <a:r>
              <a:rPr lang="en"/>
              <a:t>3.	Chart the course</a:t>
            </a:r>
            <a:endParaRPr/>
          </a:p>
          <a:p>
            <a:pPr indent="0" lvl="0" marL="0" rtl="0" algn="l">
              <a:spcBef>
                <a:spcPts val="1600"/>
              </a:spcBef>
              <a:spcAft>
                <a:spcPts val="0"/>
              </a:spcAft>
              <a:buNone/>
            </a:pPr>
            <a:r>
              <a:rPr lang="en"/>
              <a:t>4.	Build a coalition</a:t>
            </a:r>
            <a:endParaRPr/>
          </a:p>
          <a:p>
            <a:pPr indent="0" lvl="0" marL="0" rtl="0" algn="l">
              <a:spcBef>
                <a:spcPts val="1600"/>
              </a:spcBef>
              <a:spcAft>
                <a:spcPts val="0"/>
              </a:spcAft>
              <a:buNone/>
            </a:pPr>
            <a:r>
              <a:rPr lang="en"/>
              <a:t>5.	Ford the streams</a:t>
            </a:r>
            <a:endParaRPr/>
          </a:p>
          <a:p>
            <a:pPr indent="0" lvl="0" marL="0" rtl="0" algn="l">
              <a:spcBef>
                <a:spcPts val="1600"/>
              </a:spcBef>
              <a:spcAft>
                <a:spcPts val="0"/>
              </a:spcAft>
              <a:buNone/>
            </a:pPr>
            <a:r>
              <a:rPr lang="en"/>
              <a:t>6.	Stay on message</a:t>
            </a:r>
            <a:endParaRPr/>
          </a:p>
          <a:p>
            <a:pPr indent="0" lvl="0" marL="0" rtl="0" algn="just">
              <a:spcBef>
                <a:spcPts val="1600"/>
              </a:spcBef>
              <a:spcAft>
                <a:spcPts val="1600"/>
              </a:spcAft>
              <a:buNone/>
            </a:pPr>
            <a:r>
              <a:rPr lang="en"/>
              <a:t>7.	Mind the gap</a:t>
            </a:r>
            <a:endParaRPr/>
          </a:p>
        </p:txBody>
      </p:sp>
      <p:pic>
        <p:nvPicPr>
          <p:cNvPr id="176" name="Google Shape;176;p29"/>
          <p:cNvPicPr preferRelativeResize="0"/>
          <p:nvPr/>
        </p:nvPicPr>
        <p:blipFill>
          <a:blip r:embed="rId3">
            <a:alphaModFix/>
          </a:blip>
          <a:stretch>
            <a:fillRect/>
          </a:stretch>
        </p:blipFill>
        <p:spPr>
          <a:xfrm>
            <a:off x="4841388" y="1806988"/>
            <a:ext cx="2543175" cy="1800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83" name="Google Shape;18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90" name="Google Shape;19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31800"/>
            <a:ext cx="8520600" cy="30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t>
            </a:r>
            <a:r>
              <a:rPr b="1" lang="en" sz="1800">
                <a:latin typeface="Life Savers"/>
                <a:ea typeface="Life Savers"/>
                <a:cs typeface="Life Savers"/>
                <a:sym typeface="Life Savers"/>
              </a:rPr>
              <a:t>It must be realized that there is nothing more difficult to plan, more uncertain of success, or more dangerous to manage than the establishment of a new order of things. For he who introduces change makes enemies of all who derived advantage from the old order and finds lukewarm defenders among those who stand to gain from the new one.”</a:t>
            </a:r>
            <a:endParaRPr b="1" sz="1800">
              <a:latin typeface="Life Savers"/>
              <a:ea typeface="Life Savers"/>
              <a:cs typeface="Life Savers"/>
              <a:sym typeface="Life Savers"/>
            </a:endParaRPr>
          </a:p>
          <a:p>
            <a:pPr indent="0" lvl="0" marL="0" rtl="0" algn="l">
              <a:spcBef>
                <a:spcPts val="0"/>
              </a:spcBef>
              <a:spcAft>
                <a:spcPts val="0"/>
              </a:spcAft>
              <a:buNone/>
            </a:pPr>
            <a:r>
              <a:rPr b="1" lang="en" sz="1800">
                <a:latin typeface="Life Savers"/>
                <a:ea typeface="Life Savers"/>
                <a:cs typeface="Life Savers"/>
                <a:sym typeface="Life Savers"/>
              </a:rPr>
              <a:t>Machiavelli (1502) </a:t>
            </a:r>
            <a:endParaRPr b="1" sz="1800">
              <a:latin typeface="Life Savers"/>
              <a:ea typeface="Life Savers"/>
              <a:cs typeface="Life Savers"/>
              <a:sym typeface="Life Savers"/>
            </a:endParaRPr>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p:txBody>
      </p:sp>
      <p:pic>
        <p:nvPicPr>
          <p:cNvPr id="63" name="Google Shape;63;p14"/>
          <p:cNvPicPr preferRelativeResize="0"/>
          <p:nvPr/>
        </p:nvPicPr>
        <p:blipFill rotWithShape="1">
          <a:blip r:embed="rId3">
            <a:alphaModFix/>
          </a:blip>
          <a:srcRect b="9633" l="3222" r="0" t="0"/>
          <a:stretch/>
        </p:blipFill>
        <p:spPr>
          <a:xfrm>
            <a:off x="3755175" y="1675575"/>
            <a:ext cx="3993150" cy="3065400"/>
          </a:xfrm>
          <a:prstGeom prst="rect">
            <a:avLst/>
          </a:prstGeom>
          <a:noFill/>
          <a:ln>
            <a:noFill/>
          </a:ln>
        </p:spPr>
      </p:pic>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97" name="Google Shape;19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04" name="Google Shape;204;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 Fullan on Change </a:t>
            </a:r>
            <a:r>
              <a:rPr lang="en" sz="1800"/>
              <a:t>(System View)</a:t>
            </a:r>
            <a:endParaRPr sz="1800"/>
          </a:p>
        </p:txBody>
      </p:sp>
      <p:sp>
        <p:nvSpPr>
          <p:cNvPr id="210" name="Google Shape;210;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•Secure the vision</a:t>
            </a:r>
            <a:endParaRPr/>
          </a:p>
          <a:p>
            <a:pPr indent="0" lvl="0" marL="0" rtl="0" algn="l">
              <a:spcBef>
                <a:spcPts val="1600"/>
              </a:spcBef>
              <a:spcAft>
                <a:spcPts val="0"/>
              </a:spcAft>
              <a:buNone/>
            </a:pPr>
            <a:r>
              <a:rPr lang="en"/>
              <a:t>•Build the Culture</a:t>
            </a:r>
            <a:endParaRPr/>
          </a:p>
          <a:p>
            <a:pPr indent="0" lvl="0" marL="0" rtl="0" algn="l">
              <a:spcBef>
                <a:spcPts val="1600"/>
              </a:spcBef>
              <a:spcAft>
                <a:spcPts val="0"/>
              </a:spcAft>
              <a:buNone/>
            </a:pPr>
            <a:r>
              <a:rPr lang="en"/>
              <a:t>•Determine the resources needed</a:t>
            </a:r>
            <a:endParaRPr/>
          </a:p>
          <a:p>
            <a:pPr indent="0" lvl="0" marL="0" rtl="0" algn="l">
              <a:spcBef>
                <a:spcPts val="1600"/>
              </a:spcBef>
              <a:spcAft>
                <a:spcPts val="0"/>
              </a:spcAft>
              <a:buNone/>
            </a:pPr>
            <a:r>
              <a:rPr lang="en"/>
              <a:t>•Develop needed skills</a:t>
            </a:r>
            <a:endParaRPr/>
          </a:p>
          <a:p>
            <a:pPr indent="0" lvl="0" marL="0" rtl="0" algn="l">
              <a:spcBef>
                <a:spcPts val="1600"/>
              </a:spcBef>
              <a:spcAft>
                <a:spcPts val="0"/>
              </a:spcAft>
              <a:buNone/>
            </a:pPr>
            <a:r>
              <a:rPr lang="en"/>
              <a:t>•Focus on the change design</a:t>
            </a:r>
            <a:endParaRPr/>
          </a:p>
          <a:p>
            <a:pPr indent="0" lvl="0" marL="0" rtl="0" algn="l">
              <a:spcBef>
                <a:spcPts val="1600"/>
              </a:spcBef>
              <a:spcAft>
                <a:spcPts val="0"/>
              </a:spcAft>
              <a:buNone/>
            </a:pPr>
            <a:r>
              <a:rPr lang="en"/>
              <a:t>•Cultivate coherence</a:t>
            </a:r>
            <a:endParaRPr/>
          </a:p>
          <a:p>
            <a:pPr indent="0" lvl="0" marL="0" rtl="0" algn="l">
              <a:spcBef>
                <a:spcPts val="1600"/>
              </a:spcBef>
              <a:spcAft>
                <a:spcPts val="0"/>
              </a:spcAft>
              <a:buNone/>
            </a:pPr>
            <a:r>
              <a:rPr lang="en"/>
              <a:t>•Confront Distractors</a:t>
            </a:r>
            <a:endParaRPr/>
          </a:p>
          <a:p>
            <a:pPr indent="0" lvl="0" marL="0" rtl="0" algn="l">
              <a:spcBef>
                <a:spcPts val="1600"/>
              </a:spcBef>
              <a:spcAft>
                <a:spcPts val="1600"/>
              </a:spcAft>
              <a:buNone/>
            </a:pPr>
            <a:r>
              <a:rPr lang="en"/>
              <a:t>•Align Resources for Sustainability</a:t>
            </a:r>
            <a:endParaRPr/>
          </a:p>
        </p:txBody>
      </p:sp>
      <p:sp>
        <p:nvSpPr>
          <p:cNvPr id="211" name="Google Shape;21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2" name="Google Shape;212;p34"/>
          <p:cNvPicPr preferRelativeResize="0"/>
          <p:nvPr/>
        </p:nvPicPr>
        <p:blipFill>
          <a:blip r:embed="rId3">
            <a:alphaModFix/>
          </a:blip>
          <a:stretch>
            <a:fillRect/>
          </a:stretch>
        </p:blipFill>
        <p:spPr>
          <a:xfrm>
            <a:off x="5737375" y="2734875"/>
            <a:ext cx="2667000" cy="171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222525"/>
            <a:ext cx="8520600" cy="112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9900FF"/>
                </a:solidFill>
              </a:rPr>
              <a:t>Five Stages of Change:</a:t>
            </a:r>
            <a:endParaRPr>
              <a:solidFill>
                <a:srgbClr val="9900FF"/>
              </a:solidFill>
            </a:endParaRPr>
          </a:p>
          <a:p>
            <a:pPr indent="0" lvl="0" marL="0" rtl="0" algn="ctr">
              <a:spcBef>
                <a:spcPts val="0"/>
              </a:spcBef>
              <a:spcAft>
                <a:spcPts val="0"/>
              </a:spcAft>
              <a:buClr>
                <a:schemeClr val="dk1"/>
              </a:buClr>
              <a:buSzPts val="1100"/>
              <a:buFont typeface="Arial"/>
              <a:buNone/>
            </a:pPr>
            <a:r>
              <a:rPr lang="en">
                <a:solidFill>
                  <a:srgbClr val="9900FF"/>
                </a:solidFill>
              </a:rPr>
              <a:t>Garmston and Wellman </a:t>
            </a:r>
            <a:r>
              <a:rPr lang="en" sz="1800">
                <a:solidFill>
                  <a:srgbClr val="9900FF"/>
                </a:solidFill>
              </a:rPr>
              <a:t>(System View)</a:t>
            </a:r>
            <a:endParaRPr sz="1800">
              <a:solidFill>
                <a:srgbClr val="9900FF"/>
              </a:solidFill>
            </a:endParaRPr>
          </a:p>
        </p:txBody>
      </p:sp>
      <p:sp>
        <p:nvSpPr>
          <p:cNvPr id="218" name="Google Shape;218;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Accept the Reality</a:t>
            </a:r>
            <a:endParaRPr/>
          </a:p>
          <a:p>
            <a:pPr indent="0" lvl="0" marL="0" rtl="0" algn="l">
              <a:spcBef>
                <a:spcPts val="1600"/>
              </a:spcBef>
              <a:spcAft>
                <a:spcPts val="0"/>
              </a:spcAft>
              <a:buClr>
                <a:schemeClr val="dk1"/>
              </a:buClr>
              <a:buSzPts val="1100"/>
              <a:buFont typeface="Arial"/>
              <a:buNone/>
            </a:pPr>
            <a:r>
              <a:rPr lang="en"/>
              <a:t>•2. Owning the Problem</a:t>
            </a:r>
            <a:endParaRPr/>
          </a:p>
          <a:p>
            <a:pPr indent="0" lvl="0" marL="0" rtl="0" algn="l">
              <a:spcBef>
                <a:spcPts val="1600"/>
              </a:spcBef>
              <a:spcAft>
                <a:spcPts val="0"/>
              </a:spcAft>
              <a:buClr>
                <a:schemeClr val="dk1"/>
              </a:buClr>
              <a:buSzPts val="1100"/>
              <a:buFont typeface="Arial"/>
              <a:buNone/>
            </a:pPr>
            <a:r>
              <a:rPr lang="en"/>
              <a:t>•3. Owning the Solution</a:t>
            </a:r>
            <a:endParaRPr/>
          </a:p>
          <a:p>
            <a:pPr indent="0" lvl="0" marL="0" rtl="0" algn="l">
              <a:spcBef>
                <a:spcPts val="1600"/>
              </a:spcBef>
              <a:spcAft>
                <a:spcPts val="0"/>
              </a:spcAft>
              <a:buClr>
                <a:schemeClr val="dk1"/>
              </a:buClr>
              <a:buSzPts val="1100"/>
              <a:buFont typeface="Arial"/>
              <a:buNone/>
            </a:pPr>
            <a:r>
              <a:rPr lang="en"/>
              <a:t>•4. Implementing the Change</a:t>
            </a:r>
            <a:endParaRPr/>
          </a:p>
          <a:p>
            <a:pPr indent="0" lvl="0" marL="0" rtl="0" algn="l">
              <a:spcBef>
                <a:spcPts val="1600"/>
              </a:spcBef>
              <a:spcAft>
                <a:spcPts val="1600"/>
              </a:spcAft>
              <a:buClr>
                <a:schemeClr val="dk1"/>
              </a:buClr>
              <a:buSzPts val="1100"/>
              <a:buFont typeface="Arial"/>
              <a:buNone/>
            </a:pPr>
            <a:r>
              <a:rPr lang="en"/>
              <a:t>•5. Monitoring and Evaluating</a:t>
            </a:r>
            <a:endParaRPr/>
          </a:p>
        </p:txBody>
      </p:sp>
      <p:sp>
        <p:nvSpPr>
          <p:cNvPr id="219" name="Google Shape;21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0" name="Google Shape;220;p35"/>
          <p:cNvPicPr preferRelativeResize="0"/>
          <p:nvPr/>
        </p:nvPicPr>
        <p:blipFill>
          <a:blip r:embed="rId3">
            <a:alphaModFix/>
          </a:blip>
          <a:stretch>
            <a:fillRect/>
          </a:stretch>
        </p:blipFill>
        <p:spPr>
          <a:xfrm>
            <a:off x="5659400" y="2692150"/>
            <a:ext cx="2495550" cy="182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50750" y="387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Kotter’s Eight Steps to Successful Organizational Change (System View)</a:t>
            </a:r>
            <a:endParaRPr sz="1800"/>
          </a:p>
        </p:txBody>
      </p:sp>
      <p:sp>
        <p:nvSpPr>
          <p:cNvPr id="226" name="Google Shape;226;p36"/>
          <p:cNvSpPr txBox="1"/>
          <p:nvPr>
            <p:ph idx="1" type="body"/>
          </p:nvPr>
        </p:nvSpPr>
        <p:spPr>
          <a:xfrm>
            <a:off x="311700" y="11322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-Create an environment of urgency-help all to understand the need for change.</a:t>
            </a:r>
            <a:endParaRPr sz="1400"/>
          </a:p>
          <a:p>
            <a:pPr indent="0" lvl="0" marL="0" rtl="0" algn="l">
              <a:spcBef>
                <a:spcPts val="1600"/>
              </a:spcBef>
              <a:spcAft>
                <a:spcPts val="0"/>
              </a:spcAft>
              <a:buNone/>
            </a:pPr>
            <a:r>
              <a:rPr lang="en" sz="1400"/>
              <a:t>-Develop a team with shared ownership to plan for, lead, and manage the change</a:t>
            </a:r>
            <a:endParaRPr sz="1400"/>
          </a:p>
          <a:p>
            <a:pPr indent="0" lvl="0" marL="0" rtl="0" algn="l">
              <a:spcBef>
                <a:spcPts val="1600"/>
              </a:spcBef>
              <a:spcAft>
                <a:spcPts val="0"/>
              </a:spcAft>
              <a:buNone/>
            </a:pPr>
            <a:r>
              <a:rPr lang="en" sz="1400"/>
              <a:t>-Develop and share the vision- how things will look as a result of the change.</a:t>
            </a:r>
            <a:endParaRPr sz="1400"/>
          </a:p>
          <a:p>
            <a:pPr indent="0" lvl="0" marL="0" rtl="0" algn="l">
              <a:spcBef>
                <a:spcPts val="1600"/>
              </a:spcBef>
              <a:spcAft>
                <a:spcPts val="0"/>
              </a:spcAft>
              <a:buNone/>
            </a:pPr>
            <a:r>
              <a:rPr lang="en" sz="1400"/>
              <a:t>-Articulate and frequently come back to the vision.</a:t>
            </a:r>
            <a:endParaRPr sz="1400"/>
          </a:p>
          <a:p>
            <a:pPr indent="0" lvl="0" marL="0" rtl="0" algn="l">
              <a:spcBef>
                <a:spcPts val="1600"/>
              </a:spcBef>
              <a:spcAft>
                <a:spcPts val="0"/>
              </a:spcAft>
              <a:buNone/>
            </a:pPr>
            <a:r>
              <a:rPr lang="en" sz="1400"/>
              <a:t>-Remove obstacles and empower people to implement the change.</a:t>
            </a:r>
            <a:endParaRPr sz="1400"/>
          </a:p>
          <a:p>
            <a:pPr indent="0" lvl="0" marL="0" rtl="0" algn="l">
              <a:spcBef>
                <a:spcPts val="1600"/>
              </a:spcBef>
              <a:spcAft>
                <a:spcPts val="0"/>
              </a:spcAft>
              <a:buNone/>
            </a:pPr>
            <a:r>
              <a:rPr lang="en" sz="1400"/>
              <a:t>-Create, celebrate, and sustain short term “wins.”</a:t>
            </a:r>
            <a:endParaRPr sz="1400"/>
          </a:p>
          <a:p>
            <a:pPr indent="0" lvl="0" marL="0" rtl="0" algn="l">
              <a:spcBef>
                <a:spcPts val="1600"/>
              </a:spcBef>
              <a:spcAft>
                <a:spcPts val="0"/>
              </a:spcAft>
              <a:buNone/>
            </a:pPr>
            <a:r>
              <a:rPr lang="en" sz="1400"/>
              <a:t>-Don’t give up or let up!</a:t>
            </a:r>
            <a:endParaRPr sz="1400"/>
          </a:p>
          <a:p>
            <a:pPr indent="0" lvl="0" marL="0" rtl="0" algn="l">
              <a:spcBef>
                <a:spcPts val="1600"/>
              </a:spcBef>
              <a:spcAft>
                <a:spcPts val="0"/>
              </a:spcAft>
              <a:buNone/>
            </a:pPr>
            <a:r>
              <a:rPr lang="en" sz="1400"/>
              <a:t>-Don’t sit back-will need to constantly reinforce the changes so they stick.</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
        <p:nvSpPr>
          <p:cNvPr id="227" name="Google Shape;22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Google Shape;232;p37"/>
          <p:cNvPicPr preferRelativeResize="0"/>
          <p:nvPr/>
        </p:nvPicPr>
        <p:blipFill>
          <a:blip r:embed="rId3">
            <a:alphaModFix/>
          </a:blip>
          <a:stretch>
            <a:fillRect/>
          </a:stretch>
        </p:blipFill>
        <p:spPr>
          <a:xfrm>
            <a:off x="1421775" y="0"/>
            <a:ext cx="6119174" cy="4556850"/>
          </a:xfrm>
          <a:prstGeom prst="rect">
            <a:avLst/>
          </a:prstGeom>
          <a:noFill/>
          <a:ln>
            <a:noFill/>
          </a:ln>
        </p:spPr>
      </p:pic>
      <p:sp>
        <p:nvSpPr>
          <p:cNvPr id="233" name="Google Shape;233;p37"/>
          <p:cNvSpPr txBox="1"/>
          <p:nvPr>
            <p:ph idx="1" type="body"/>
          </p:nvPr>
        </p:nvSpPr>
        <p:spPr>
          <a:xfrm>
            <a:off x="1572600" y="4202600"/>
            <a:ext cx="5998800" cy="80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ctr">
              <a:spcBef>
                <a:spcPts val="0"/>
              </a:spcBef>
              <a:spcAft>
                <a:spcPts val="0"/>
              </a:spcAft>
              <a:buNone/>
            </a:pPr>
            <a:r>
              <a:rPr lang="en" sz="2400">
                <a:solidFill>
                  <a:schemeClr val="dk1"/>
                </a:solidFill>
                <a:latin typeface="Comic Sans MS"/>
                <a:ea typeface="Comic Sans MS"/>
                <a:cs typeface="Comic Sans MS"/>
                <a:sym typeface="Comic Sans MS"/>
              </a:rPr>
              <a:t>For change to be sustainable </a:t>
            </a:r>
            <a:endParaRPr sz="2400">
              <a:solidFill>
                <a:schemeClr val="dk1"/>
              </a:solidFill>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 sz="2400">
                <a:solidFill>
                  <a:schemeClr val="dk1"/>
                </a:solidFill>
                <a:latin typeface="Comic Sans MS"/>
                <a:ea typeface="Comic Sans MS"/>
                <a:cs typeface="Comic Sans MS"/>
                <a:sym typeface="Comic Sans MS"/>
              </a:rPr>
              <a:t>you need  to address feelings.</a:t>
            </a:r>
            <a:endParaRPr sz="24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a:p>
        </p:txBody>
      </p:sp>
      <p:sp>
        <p:nvSpPr>
          <p:cNvPr id="234" name="Google Shape;234;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Concerns Based Adoption Model </a:t>
            </a:r>
            <a:r>
              <a:rPr lang="en" sz="1800"/>
              <a:t>(Personal View)</a:t>
            </a:r>
            <a:endParaRPr sz="1800"/>
          </a:p>
        </p:txBody>
      </p:sp>
      <p:sp>
        <p:nvSpPr>
          <p:cNvPr id="240" name="Google Shape;240;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•Awareness- </a:t>
            </a:r>
            <a:r>
              <a:rPr i="1" lang="en"/>
              <a:t>I am not concerned about it</a:t>
            </a:r>
            <a:endParaRPr i="1"/>
          </a:p>
          <a:p>
            <a:pPr indent="0" lvl="0" marL="0" rtl="0" algn="l">
              <a:spcBef>
                <a:spcPts val="1600"/>
              </a:spcBef>
              <a:spcAft>
                <a:spcPts val="0"/>
              </a:spcAft>
              <a:buNone/>
            </a:pPr>
            <a:r>
              <a:rPr lang="en"/>
              <a:t>•Informational- </a:t>
            </a:r>
            <a:r>
              <a:rPr i="1" lang="en"/>
              <a:t>I’d like to know more</a:t>
            </a:r>
            <a:endParaRPr i="1"/>
          </a:p>
          <a:p>
            <a:pPr indent="0" lvl="0" marL="0" rtl="0" algn="l">
              <a:spcBef>
                <a:spcPts val="1600"/>
              </a:spcBef>
              <a:spcAft>
                <a:spcPts val="0"/>
              </a:spcAft>
              <a:buNone/>
            </a:pPr>
            <a:r>
              <a:rPr lang="en"/>
              <a:t>•Personal- </a:t>
            </a:r>
            <a:r>
              <a:rPr i="1" lang="en"/>
              <a:t>How will it affect me?</a:t>
            </a:r>
            <a:endParaRPr i="1"/>
          </a:p>
          <a:p>
            <a:pPr indent="0" lvl="0" marL="0" rtl="0" algn="l">
              <a:spcBef>
                <a:spcPts val="1600"/>
              </a:spcBef>
              <a:spcAft>
                <a:spcPts val="0"/>
              </a:spcAft>
              <a:buNone/>
            </a:pPr>
            <a:r>
              <a:rPr lang="en"/>
              <a:t>•Management- </a:t>
            </a:r>
            <a:r>
              <a:rPr i="1" lang="en"/>
              <a:t>I’m bogged down with it </a:t>
            </a:r>
            <a:endParaRPr i="1"/>
          </a:p>
          <a:p>
            <a:pPr indent="0" lvl="0" marL="0" rtl="0" algn="l">
              <a:spcBef>
                <a:spcPts val="1600"/>
              </a:spcBef>
              <a:spcAft>
                <a:spcPts val="0"/>
              </a:spcAft>
              <a:buNone/>
            </a:pPr>
            <a:r>
              <a:rPr lang="en"/>
              <a:t>•Consequence- </a:t>
            </a:r>
            <a:r>
              <a:rPr i="1" lang="en"/>
              <a:t>How is it affecting others?</a:t>
            </a:r>
            <a:endParaRPr i="1"/>
          </a:p>
          <a:p>
            <a:pPr indent="0" lvl="0" marL="0" rtl="0" algn="l">
              <a:spcBef>
                <a:spcPts val="1600"/>
              </a:spcBef>
              <a:spcAft>
                <a:spcPts val="0"/>
              </a:spcAft>
              <a:buNone/>
            </a:pPr>
            <a:r>
              <a:rPr lang="en"/>
              <a:t>•Collaboration- </a:t>
            </a:r>
            <a:r>
              <a:rPr i="1" lang="en"/>
              <a:t>How can I work with others?</a:t>
            </a:r>
            <a:endParaRPr i="1"/>
          </a:p>
          <a:p>
            <a:pPr indent="0" lvl="0" marL="0" rtl="0" algn="l">
              <a:spcBef>
                <a:spcPts val="1600"/>
              </a:spcBef>
              <a:spcAft>
                <a:spcPts val="1600"/>
              </a:spcAft>
              <a:buNone/>
            </a:pPr>
            <a:r>
              <a:rPr lang="en"/>
              <a:t>•Refocusing- I</a:t>
            </a:r>
            <a:r>
              <a:rPr i="1" lang="en"/>
              <a:t> have some ideas to improve it</a:t>
            </a:r>
            <a:endParaRPr i="1"/>
          </a:p>
        </p:txBody>
      </p:sp>
      <p:sp>
        <p:nvSpPr>
          <p:cNvPr id="241" name="Google Shape;24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2" name="Google Shape;242;p38"/>
          <p:cNvPicPr preferRelativeResize="0"/>
          <p:nvPr/>
        </p:nvPicPr>
        <p:blipFill>
          <a:blip r:embed="rId3">
            <a:alphaModFix/>
          </a:blip>
          <a:stretch>
            <a:fillRect/>
          </a:stretch>
        </p:blipFill>
        <p:spPr>
          <a:xfrm>
            <a:off x="6225150" y="2329588"/>
            <a:ext cx="1962150" cy="2333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9"/>
          <p:cNvSpPr txBox="1"/>
          <p:nvPr>
            <p:ph type="title"/>
          </p:nvPr>
        </p:nvSpPr>
        <p:spPr>
          <a:xfrm>
            <a:off x="311700" y="445025"/>
            <a:ext cx="8520600" cy="95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Resistance is not necessarily a sign of disloyalty or of not being a team player.</a:t>
            </a:r>
            <a:endParaRPr>
              <a:latin typeface="Comic Sans MS"/>
              <a:ea typeface="Comic Sans MS"/>
              <a:cs typeface="Comic Sans MS"/>
              <a:sym typeface="Comic Sans MS"/>
            </a:endParaRPr>
          </a:p>
        </p:txBody>
      </p:sp>
      <p:sp>
        <p:nvSpPr>
          <p:cNvPr id="248" name="Google Shape;248;p39"/>
          <p:cNvSpPr txBox="1"/>
          <p:nvPr>
            <p:ph idx="1" type="body"/>
          </p:nvPr>
        </p:nvSpPr>
        <p:spPr>
          <a:xfrm>
            <a:off x="311700" y="1470575"/>
            <a:ext cx="8520600" cy="309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b="1" lang="en">
                <a:latin typeface="Comic Sans MS"/>
                <a:ea typeface="Comic Sans MS"/>
                <a:cs typeface="Comic Sans MS"/>
                <a:sym typeface="Comic Sans MS"/>
              </a:rPr>
              <a:t>You need to identify and manage resistance to your change effort.</a:t>
            </a:r>
            <a:endParaRPr b="1">
              <a:latin typeface="Comic Sans MS"/>
              <a:ea typeface="Comic Sans MS"/>
              <a:cs typeface="Comic Sans MS"/>
              <a:sym typeface="Comic Sans MS"/>
            </a:endParaRPr>
          </a:p>
        </p:txBody>
      </p:sp>
      <p:pic>
        <p:nvPicPr>
          <p:cNvPr id="249" name="Google Shape;249;p39"/>
          <p:cNvPicPr preferRelativeResize="0"/>
          <p:nvPr/>
        </p:nvPicPr>
        <p:blipFill>
          <a:blip r:embed="rId3">
            <a:alphaModFix/>
          </a:blip>
          <a:stretch>
            <a:fillRect/>
          </a:stretch>
        </p:blipFill>
        <p:spPr>
          <a:xfrm>
            <a:off x="2732050" y="1557675"/>
            <a:ext cx="3317475" cy="2394050"/>
          </a:xfrm>
          <a:prstGeom prst="rect">
            <a:avLst/>
          </a:prstGeom>
          <a:noFill/>
          <a:ln>
            <a:noFill/>
          </a:ln>
        </p:spPr>
      </p:pic>
      <p:sp>
        <p:nvSpPr>
          <p:cNvPr id="250" name="Google Shape;250;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Josefin Slab"/>
                <a:ea typeface="Josefin Slab"/>
                <a:cs typeface="Josefin Slab"/>
                <a:sym typeface="Josefin Slab"/>
              </a:rPr>
              <a:t>What would genuine commitment to this change look like in actual practice?</a:t>
            </a:r>
            <a:endParaRPr>
              <a:latin typeface="Josefin Slab"/>
              <a:ea typeface="Josefin Slab"/>
              <a:cs typeface="Josefin Slab"/>
              <a:sym typeface="Josefin Slab"/>
            </a:endParaRPr>
          </a:p>
        </p:txBody>
      </p:sp>
      <p:pic>
        <p:nvPicPr>
          <p:cNvPr id="256" name="Google Shape;256;p40"/>
          <p:cNvPicPr preferRelativeResize="0"/>
          <p:nvPr/>
        </p:nvPicPr>
        <p:blipFill>
          <a:blip r:embed="rId3">
            <a:alphaModFix/>
          </a:blip>
          <a:stretch>
            <a:fillRect/>
          </a:stretch>
        </p:blipFill>
        <p:spPr>
          <a:xfrm>
            <a:off x="3286125" y="1685925"/>
            <a:ext cx="2571750" cy="1771650"/>
          </a:xfrm>
          <a:prstGeom prst="rect">
            <a:avLst/>
          </a:prstGeom>
          <a:noFill/>
          <a:ln>
            <a:noFill/>
          </a:ln>
        </p:spPr>
      </p:pic>
      <p:pic>
        <p:nvPicPr>
          <p:cNvPr id="257" name="Google Shape;257;p40"/>
          <p:cNvPicPr preferRelativeResize="0"/>
          <p:nvPr/>
        </p:nvPicPr>
        <p:blipFill>
          <a:blip r:embed="rId4">
            <a:alphaModFix/>
          </a:blip>
          <a:stretch>
            <a:fillRect/>
          </a:stretch>
        </p:blipFill>
        <p:spPr>
          <a:xfrm>
            <a:off x="2053226" y="1671649"/>
            <a:ext cx="4776900" cy="3299050"/>
          </a:xfrm>
          <a:prstGeom prst="rect">
            <a:avLst/>
          </a:prstGeom>
          <a:noFill/>
          <a:ln>
            <a:noFill/>
          </a:ln>
        </p:spPr>
      </p:pic>
      <p:sp>
        <p:nvSpPr>
          <p:cNvPr id="258" name="Google Shape;258;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Communication</a:t>
            </a:r>
            <a:endParaRPr/>
          </a:p>
        </p:txBody>
      </p:sp>
      <p:sp>
        <p:nvSpPr>
          <p:cNvPr id="264" name="Google Shape;264;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The single biggest problem in communication is the illusion that it has taken place.</a:t>
            </a:r>
            <a:endParaRPr sz="2400"/>
          </a:p>
          <a:p>
            <a:pPr indent="0" lvl="0" marL="0" rtl="0" algn="ctr">
              <a:spcBef>
                <a:spcPts val="1600"/>
              </a:spcBef>
              <a:spcAft>
                <a:spcPts val="0"/>
              </a:spcAft>
              <a:buNone/>
            </a:pPr>
            <a:r>
              <a:t/>
            </a:r>
            <a:endParaRPr sz="2400"/>
          </a:p>
          <a:p>
            <a:pPr indent="0" lvl="0" marL="0" rtl="0" algn="ctr">
              <a:spcBef>
                <a:spcPts val="1600"/>
              </a:spcBef>
              <a:spcAft>
                <a:spcPts val="1600"/>
              </a:spcAft>
              <a:buNone/>
            </a:pPr>
            <a:r>
              <a:t/>
            </a:r>
            <a:endParaRPr sz="2400"/>
          </a:p>
        </p:txBody>
      </p:sp>
      <p:sp>
        <p:nvSpPr>
          <p:cNvPr id="265" name="Google Shape;265;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6" name="Google Shape;266;p41"/>
          <p:cNvPicPr preferRelativeResize="0"/>
          <p:nvPr/>
        </p:nvPicPr>
        <p:blipFill>
          <a:blip r:embed="rId3">
            <a:alphaModFix/>
          </a:blip>
          <a:stretch>
            <a:fillRect/>
          </a:stretch>
        </p:blipFill>
        <p:spPr>
          <a:xfrm>
            <a:off x="3382238" y="2510575"/>
            <a:ext cx="2124075" cy="2152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Agenda</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Comic Sans MS"/>
                <a:ea typeface="Comic Sans MS"/>
                <a:cs typeface="Comic Sans MS"/>
                <a:sym typeface="Comic Sans MS"/>
              </a:rPr>
              <a:t>•Introductions</a:t>
            </a:r>
            <a:endParaRPr>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en">
                <a:latin typeface="Comic Sans MS"/>
                <a:ea typeface="Comic Sans MS"/>
                <a:cs typeface="Comic Sans MS"/>
                <a:sym typeface="Comic Sans MS"/>
              </a:rPr>
              <a:t>•Approaches to Successful Change</a:t>
            </a:r>
            <a:endParaRPr>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en">
                <a:latin typeface="Comic Sans MS"/>
                <a:ea typeface="Comic Sans MS"/>
                <a:cs typeface="Comic Sans MS"/>
                <a:sym typeface="Comic Sans MS"/>
              </a:rPr>
              <a:t>•Personal Examples of Change</a:t>
            </a:r>
            <a:endParaRPr>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en">
                <a:latin typeface="Comic Sans MS"/>
                <a:ea typeface="Comic Sans MS"/>
                <a:cs typeface="Comic Sans MS"/>
                <a:sym typeface="Comic Sans MS"/>
              </a:rPr>
              <a:t>•Models of Change Management</a:t>
            </a:r>
            <a:endParaRPr>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en">
                <a:latin typeface="Comic Sans MS"/>
                <a:ea typeface="Comic Sans MS"/>
                <a:cs typeface="Comic Sans MS"/>
                <a:sym typeface="Comic Sans MS"/>
              </a:rPr>
              <a:t>•Leadership Required to Implement Successful Change</a:t>
            </a:r>
            <a:endParaRPr>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en">
                <a:latin typeface="Comic Sans MS"/>
                <a:ea typeface="Comic Sans MS"/>
                <a:cs typeface="Comic Sans MS"/>
                <a:sym typeface="Comic Sans MS"/>
              </a:rPr>
              <a:t>•Outline for Successful Change: Personal or Professional</a:t>
            </a:r>
            <a:endParaRPr>
              <a:latin typeface="Comic Sans MS"/>
              <a:ea typeface="Comic Sans MS"/>
              <a:cs typeface="Comic Sans MS"/>
              <a:sym typeface="Comic Sans MS"/>
            </a:endParaRPr>
          </a:p>
          <a:p>
            <a:pPr indent="0" lvl="0" marL="0" rtl="0" algn="l">
              <a:spcBef>
                <a:spcPts val="1600"/>
              </a:spcBef>
              <a:spcAft>
                <a:spcPts val="1600"/>
              </a:spcAft>
              <a:buNone/>
            </a:pPr>
            <a:r>
              <a:t/>
            </a:r>
            <a:endParaRPr/>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2" name="Google Shape;272;p42"/>
          <p:cNvSpPr txBox="1"/>
          <p:nvPr>
            <p:ph type="title"/>
          </p:nvPr>
        </p:nvSpPr>
        <p:spPr>
          <a:xfrm>
            <a:off x="311700" y="1558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Give people information and do it again, again and again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2200"/>
              <a:t>What is the situation that requires this change to solve it?</a:t>
            </a:r>
            <a:endParaRPr sz="2200"/>
          </a:p>
        </p:txBody>
      </p:sp>
      <p:pic>
        <p:nvPicPr>
          <p:cNvPr id="273" name="Google Shape;273;p42"/>
          <p:cNvPicPr preferRelativeResize="0"/>
          <p:nvPr/>
        </p:nvPicPr>
        <p:blipFill>
          <a:blip r:embed="rId3">
            <a:alphaModFix/>
          </a:blip>
          <a:stretch>
            <a:fillRect/>
          </a:stretch>
        </p:blipFill>
        <p:spPr>
          <a:xfrm>
            <a:off x="2857675" y="3110225"/>
            <a:ext cx="3133725" cy="1457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Communication</a:t>
            </a:r>
            <a:endParaRPr>
              <a:latin typeface="Comic Sans MS"/>
              <a:ea typeface="Comic Sans MS"/>
              <a:cs typeface="Comic Sans MS"/>
              <a:sym typeface="Comic Sans MS"/>
            </a:endParaRPr>
          </a:p>
        </p:txBody>
      </p:sp>
      <p:sp>
        <p:nvSpPr>
          <p:cNvPr id="279" name="Google Shape;279;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latin typeface="Comic Sans MS"/>
                <a:ea typeface="Comic Sans MS"/>
                <a:cs typeface="Comic Sans MS"/>
                <a:sym typeface="Comic Sans MS"/>
              </a:rPr>
              <a:t>•Success reports</a:t>
            </a:r>
            <a:endParaRPr>
              <a:latin typeface="Comic Sans MS"/>
              <a:ea typeface="Comic Sans MS"/>
              <a:cs typeface="Comic Sans MS"/>
              <a:sym typeface="Comic Sans MS"/>
            </a:endParaRPr>
          </a:p>
          <a:p>
            <a:pPr indent="0" lvl="0" marL="0" rtl="0" algn="l">
              <a:spcBef>
                <a:spcPts val="1600"/>
              </a:spcBef>
              <a:spcAft>
                <a:spcPts val="0"/>
              </a:spcAft>
              <a:buNone/>
            </a:pPr>
            <a:r>
              <a:rPr lang="en">
                <a:latin typeface="Comic Sans MS"/>
                <a:ea typeface="Comic Sans MS"/>
                <a:cs typeface="Comic Sans MS"/>
                <a:sym typeface="Comic Sans MS"/>
              </a:rPr>
              <a:t>•Talk honestly and openly about “speed bumps”</a:t>
            </a:r>
            <a:endParaRPr>
              <a:latin typeface="Comic Sans MS"/>
              <a:ea typeface="Comic Sans MS"/>
              <a:cs typeface="Comic Sans MS"/>
              <a:sym typeface="Comic Sans MS"/>
            </a:endParaRPr>
          </a:p>
          <a:p>
            <a:pPr indent="0" lvl="0" marL="0" rtl="0" algn="l">
              <a:spcBef>
                <a:spcPts val="1600"/>
              </a:spcBef>
              <a:spcAft>
                <a:spcPts val="0"/>
              </a:spcAft>
              <a:buNone/>
            </a:pPr>
            <a:r>
              <a:rPr lang="en">
                <a:latin typeface="Comic Sans MS"/>
                <a:ea typeface="Comic Sans MS"/>
                <a:cs typeface="Comic Sans MS"/>
                <a:sym typeface="Comic Sans MS"/>
              </a:rPr>
              <a:t>•Acknowledge if you have stubbed your toe</a:t>
            </a:r>
            <a:endParaRPr>
              <a:latin typeface="Comic Sans MS"/>
              <a:ea typeface="Comic Sans MS"/>
              <a:cs typeface="Comic Sans MS"/>
              <a:sym typeface="Comic Sans MS"/>
            </a:endParaRPr>
          </a:p>
          <a:p>
            <a:pPr indent="0" lvl="0" marL="0" rtl="0" algn="l">
              <a:spcBef>
                <a:spcPts val="1600"/>
              </a:spcBef>
              <a:spcAft>
                <a:spcPts val="1600"/>
              </a:spcAft>
              <a:buNone/>
            </a:pPr>
            <a:r>
              <a:rPr lang="en">
                <a:latin typeface="Comic Sans MS"/>
                <a:ea typeface="Comic Sans MS"/>
                <a:cs typeface="Comic Sans MS"/>
                <a:sym typeface="Comic Sans MS"/>
              </a:rPr>
              <a:t>•What can we learn from mistakes</a:t>
            </a:r>
            <a:endParaRPr>
              <a:latin typeface="Comic Sans MS"/>
              <a:ea typeface="Comic Sans MS"/>
              <a:cs typeface="Comic Sans MS"/>
              <a:sym typeface="Comic Sans MS"/>
            </a:endParaRPr>
          </a:p>
        </p:txBody>
      </p:sp>
      <p:pic>
        <p:nvPicPr>
          <p:cNvPr id="280" name="Google Shape;280;p43"/>
          <p:cNvPicPr preferRelativeResize="0"/>
          <p:nvPr/>
        </p:nvPicPr>
        <p:blipFill>
          <a:blip r:embed="rId3">
            <a:alphaModFix/>
          </a:blip>
          <a:stretch>
            <a:fillRect/>
          </a:stretch>
        </p:blipFill>
        <p:spPr>
          <a:xfrm>
            <a:off x="4714175" y="3185075"/>
            <a:ext cx="3785825" cy="1690100"/>
          </a:xfrm>
          <a:prstGeom prst="rect">
            <a:avLst/>
          </a:prstGeom>
          <a:noFill/>
          <a:ln>
            <a:noFill/>
          </a:ln>
        </p:spPr>
      </p:pic>
      <p:sp>
        <p:nvSpPr>
          <p:cNvPr id="281" name="Google Shape;281;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7" name="Google Shape;287;p4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People don’t dare to stop doing anything. They try to do all of the old things </a:t>
            </a:r>
            <a:r>
              <a:rPr lang="en" sz="3000" u="sng"/>
              <a:t>and</a:t>
            </a:r>
            <a:r>
              <a:rPr lang="en" sz="3000"/>
              <a:t> the new things</a:t>
            </a:r>
            <a:endParaRPr sz="3000"/>
          </a:p>
        </p:txBody>
      </p:sp>
      <p:pic>
        <p:nvPicPr>
          <p:cNvPr id="288" name="Google Shape;288;p44"/>
          <p:cNvPicPr preferRelativeResize="0"/>
          <p:nvPr/>
        </p:nvPicPr>
        <p:blipFill>
          <a:blip r:embed="rId3">
            <a:alphaModFix/>
          </a:blip>
          <a:stretch>
            <a:fillRect/>
          </a:stretch>
        </p:blipFill>
        <p:spPr>
          <a:xfrm>
            <a:off x="3110188" y="196188"/>
            <a:ext cx="2714625" cy="1685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rgbClr val="9900FF"/>
                </a:solidFill>
              </a:rPr>
              <a:t>Question:</a:t>
            </a:r>
            <a:endParaRPr sz="3000">
              <a:solidFill>
                <a:srgbClr val="9900FF"/>
              </a:solidFill>
            </a:endParaRPr>
          </a:p>
          <a:p>
            <a:pPr indent="0" lvl="0" marL="0" rtl="0" algn="l">
              <a:lnSpc>
                <a:spcPct val="115000"/>
              </a:lnSpc>
              <a:spcBef>
                <a:spcPts val="0"/>
              </a:spcBef>
              <a:spcAft>
                <a:spcPts val="0"/>
              </a:spcAft>
              <a:buClr>
                <a:schemeClr val="dk1"/>
              </a:buClr>
              <a:buSzPts val="1100"/>
              <a:buFont typeface="Arial"/>
              <a:buNone/>
            </a:pPr>
            <a:r>
              <a:t/>
            </a:r>
            <a:endParaRPr sz="3000"/>
          </a:p>
          <a:p>
            <a:pPr indent="0" lvl="0" marL="0" rtl="0" algn="l">
              <a:lnSpc>
                <a:spcPct val="115000"/>
              </a:lnSpc>
              <a:spcBef>
                <a:spcPts val="0"/>
              </a:spcBef>
              <a:spcAft>
                <a:spcPts val="0"/>
              </a:spcAft>
              <a:buClr>
                <a:schemeClr val="dk1"/>
              </a:buClr>
              <a:buSzPts val="1100"/>
              <a:buFont typeface="Arial"/>
              <a:buNone/>
            </a:pPr>
            <a:r>
              <a:rPr lang="en" sz="3000"/>
              <a:t>1. How do you put a giraffe into a refrigerator?</a:t>
            </a:r>
            <a:endParaRPr sz="3000"/>
          </a:p>
          <a:p>
            <a:pPr indent="0" lvl="0" marL="0" rtl="0" algn="l">
              <a:spcBef>
                <a:spcPts val="0"/>
              </a:spcBef>
              <a:spcAft>
                <a:spcPts val="0"/>
              </a:spcAft>
              <a:buNone/>
            </a:pPr>
            <a:r>
              <a:t/>
            </a:r>
            <a:endParaRPr/>
          </a:p>
        </p:txBody>
      </p:sp>
      <p:sp>
        <p:nvSpPr>
          <p:cNvPr id="294" name="Google Shape;294;p45"/>
          <p:cNvSpPr txBox="1"/>
          <p:nvPr>
            <p:ph idx="1" type="body"/>
          </p:nvPr>
        </p:nvSpPr>
        <p:spPr>
          <a:xfrm>
            <a:off x="311700" y="11171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0"/>
              </a:spcAft>
              <a:buNone/>
            </a:pPr>
            <a:r>
              <a:t/>
            </a:r>
            <a:endParaRPr/>
          </a:p>
          <a:p>
            <a:pPr indent="0" lvl="0" marL="0" rtl="0" algn="l">
              <a:spcBef>
                <a:spcPts val="1600"/>
              </a:spcBef>
              <a:spcAft>
                <a:spcPts val="1600"/>
              </a:spcAft>
              <a:buNone/>
            </a:pPr>
            <a:r>
              <a:t/>
            </a:r>
            <a:endParaRPr/>
          </a:p>
        </p:txBody>
      </p:sp>
      <p:pic>
        <p:nvPicPr>
          <p:cNvPr id="295" name="Google Shape;295;p45"/>
          <p:cNvPicPr preferRelativeResize="0"/>
          <p:nvPr/>
        </p:nvPicPr>
        <p:blipFill>
          <a:blip r:embed="rId3">
            <a:alphaModFix/>
          </a:blip>
          <a:stretch>
            <a:fillRect/>
          </a:stretch>
        </p:blipFill>
        <p:spPr>
          <a:xfrm>
            <a:off x="3295650" y="2320550"/>
            <a:ext cx="2552700" cy="1790700"/>
          </a:xfrm>
          <a:prstGeom prst="rect">
            <a:avLst/>
          </a:prstGeom>
          <a:noFill/>
          <a:ln>
            <a:noFill/>
          </a:ln>
        </p:spPr>
      </p:pic>
      <p:sp>
        <p:nvSpPr>
          <p:cNvPr id="296" name="Google Shape;296;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solidFill>
                  <a:srgbClr val="9900FF"/>
                </a:solidFill>
              </a:rPr>
              <a:t>Answer:</a:t>
            </a:r>
            <a:endParaRPr sz="3000">
              <a:solidFill>
                <a:srgbClr val="9900FF"/>
              </a:solidFill>
            </a:endParaRPr>
          </a:p>
          <a:p>
            <a:pPr indent="0" lvl="0" marL="0" rtl="0" algn="l">
              <a:spcBef>
                <a:spcPts val="0"/>
              </a:spcBef>
              <a:spcAft>
                <a:spcPts val="0"/>
              </a:spcAft>
              <a:buNone/>
            </a:pPr>
            <a:r>
              <a:t/>
            </a:r>
            <a:endParaRPr/>
          </a:p>
        </p:txBody>
      </p:sp>
      <p:sp>
        <p:nvSpPr>
          <p:cNvPr id="302" name="Google Shape;302;p46"/>
          <p:cNvSpPr txBox="1"/>
          <p:nvPr>
            <p:ph idx="1" type="body"/>
          </p:nvPr>
        </p:nvSpPr>
        <p:spPr>
          <a:xfrm>
            <a:off x="193875" y="10935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chemeClr val="dk1"/>
                </a:solidFill>
              </a:rPr>
              <a:t>Open the refrigerator and put in the giraffe, and close the door.</a:t>
            </a:r>
            <a:endParaRPr sz="2400">
              <a:solidFill>
                <a:schemeClr val="dk1"/>
              </a:solidFill>
            </a:endParaRPr>
          </a:p>
          <a:p>
            <a:pPr indent="0" lvl="0" marL="0" rtl="0" algn="ctr">
              <a:spcBef>
                <a:spcPts val="0"/>
              </a:spcBef>
              <a:spcAft>
                <a:spcPts val="0"/>
              </a:spcAft>
              <a:buClr>
                <a:schemeClr val="dk1"/>
              </a:buClr>
              <a:buSzPts val="1100"/>
              <a:buFont typeface="Arial"/>
              <a:buNone/>
            </a:pPr>
            <a:r>
              <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rgbClr val="A64D79"/>
                </a:solidFill>
              </a:rPr>
              <a:t>This question tests whether you tend to do simple things in an overly complicated way.</a:t>
            </a:r>
            <a:endParaRPr sz="2400">
              <a:solidFill>
                <a:srgbClr val="A64D79"/>
              </a:solidFill>
            </a:endParaRPr>
          </a:p>
          <a:p>
            <a:pPr indent="0" lvl="0" marL="0" rtl="0" algn="ctr">
              <a:spcBef>
                <a:spcPts val="0"/>
              </a:spcBef>
              <a:spcAft>
                <a:spcPts val="1600"/>
              </a:spcAft>
              <a:buNone/>
            </a:pPr>
            <a:r>
              <a:t/>
            </a:r>
            <a:endParaRPr sz="2400">
              <a:solidFill>
                <a:srgbClr val="A64D79"/>
              </a:solidFill>
            </a:endParaRPr>
          </a:p>
        </p:txBody>
      </p:sp>
      <p:pic>
        <p:nvPicPr>
          <p:cNvPr id="303" name="Google Shape;303;p46"/>
          <p:cNvPicPr preferRelativeResize="0"/>
          <p:nvPr/>
        </p:nvPicPr>
        <p:blipFill>
          <a:blip r:embed="rId3">
            <a:alphaModFix/>
          </a:blip>
          <a:stretch>
            <a:fillRect/>
          </a:stretch>
        </p:blipFill>
        <p:spPr>
          <a:xfrm>
            <a:off x="3476125" y="3325025"/>
            <a:ext cx="2168175" cy="1624050"/>
          </a:xfrm>
          <a:prstGeom prst="rect">
            <a:avLst/>
          </a:prstGeom>
          <a:noFill/>
          <a:ln>
            <a:noFill/>
          </a:ln>
        </p:spPr>
      </p:pic>
      <p:sp>
        <p:nvSpPr>
          <p:cNvPr id="304" name="Google Shape;304;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solidFill>
                  <a:srgbClr val="9900FF"/>
                </a:solidFill>
              </a:rPr>
              <a:t>Question:</a:t>
            </a:r>
            <a:endParaRPr sz="3000">
              <a:solidFill>
                <a:srgbClr val="9900FF"/>
              </a:solidFill>
            </a:endParaRPr>
          </a:p>
          <a:p>
            <a:pPr indent="0" lvl="0" marL="0" rtl="0" algn="l">
              <a:spcBef>
                <a:spcPts val="0"/>
              </a:spcBef>
              <a:spcAft>
                <a:spcPts val="0"/>
              </a:spcAft>
              <a:buNone/>
            </a:pPr>
            <a:r>
              <a:t/>
            </a:r>
            <a:endParaRPr/>
          </a:p>
        </p:txBody>
      </p:sp>
      <p:sp>
        <p:nvSpPr>
          <p:cNvPr id="310" name="Google Shape;310;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2. How do you put an elephant into a refrigerator?</a:t>
            </a:r>
            <a:endParaRPr sz="3000">
              <a:solidFill>
                <a:schemeClr val="dk1"/>
              </a:solidFill>
            </a:endParaRPr>
          </a:p>
          <a:p>
            <a:pPr indent="0" lvl="0" marL="0" rtl="0" algn="ctr">
              <a:spcBef>
                <a:spcPts val="0"/>
              </a:spcBef>
              <a:spcAft>
                <a:spcPts val="1600"/>
              </a:spcAft>
              <a:buNone/>
            </a:pPr>
            <a:r>
              <a:t/>
            </a:r>
            <a:endParaRPr/>
          </a:p>
        </p:txBody>
      </p:sp>
      <p:pic>
        <p:nvPicPr>
          <p:cNvPr id="311" name="Google Shape;311;p47"/>
          <p:cNvPicPr preferRelativeResize="0"/>
          <p:nvPr/>
        </p:nvPicPr>
        <p:blipFill>
          <a:blip r:embed="rId3">
            <a:alphaModFix/>
          </a:blip>
          <a:stretch>
            <a:fillRect/>
          </a:stretch>
        </p:blipFill>
        <p:spPr>
          <a:xfrm>
            <a:off x="3652875" y="2544450"/>
            <a:ext cx="2283750" cy="2273600"/>
          </a:xfrm>
          <a:prstGeom prst="rect">
            <a:avLst/>
          </a:prstGeom>
          <a:noFill/>
          <a:ln>
            <a:noFill/>
          </a:ln>
        </p:spPr>
      </p:pic>
      <p:sp>
        <p:nvSpPr>
          <p:cNvPr id="312" name="Google Shape;312;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solidFill>
                  <a:srgbClr val="9900FF"/>
                </a:solidFill>
              </a:rPr>
              <a:t>Answer:</a:t>
            </a:r>
            <a:endParaRPr>
              <a:solidFill>
                <a:srgbClr val="9900FF"/>
              </a:solidFill>
            </a:endParaRPr>
          </a:p>
        </p:txBody>
      </p:sp>
      <p:sp>
        <p:nvSpPr>
          <p:cNvPr id="318" name="Google Shape;318;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chemeClr val="dk1"/>
                </a:solidFill>
              </a:rPr>
              <a:t>Did you say, “open the refrigerator, put in the elephant, and close the refrigerator?”</a:t>
            </a:r>
            <a:endParaRPr sz="2400">
              <a:solidFill>
                <a:schemeClr val="dk1"/>
              </a:solidFill>
            </a:endParaRPr>
          </a:p>
          <a:p>
            <a:pPr indent="0" lvl="0" marL="0" rtl="0" algn="ctr">
              <a:spcBef>
                <a:spcPts val="0"/>
              </a:spcBef>
              <a:spcAft>
                <a:spcPts val="0"/>
              </a:spcAft>
              <a:buClr>
                <a:schemeClr val="dk1"/>
              </a:buClr>
              <a:buSzPts val="1100"/>
              <a:buFont typeface="Arial"/>
              <a:buNone/>
            </a:pPr>
            <a:r>
              <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rgbClr val="9900FF"/>
                </a:solidFill>
              </a:rPr>
              <a:t>Correct answer:</a:t>
            </a:r>
            <a:endParaRPr sz="2400">
              <a:solidFill>
                <a:srgbClr val="9900FF"/>
              </a:solidFill>
            </a:endParaRPr>
          </a:p>
          <a:p>
            <a:pPr indent="0" lvl="0" marL="0" rtl="0" algn="ctr">
              <a:spcBef>
                <a:spcPts val="0"/>
              </a:spcBef>
              <a:spcAft>
                <a:spcPts val="0"/>
              </a:spcAft>
              <a:buClr>
                <a:schemeClr val="dk1"/>
              </a:buClr>
              <a:buSzPts val="1100"/>
              <a:buFont typeface="Arial"/>
              <a:buNone/>
            </a:pPr>
            <a:r>
              <a:rPr lang="en" sz="2400">
                <a:solidFill>
                  <a:schemeClr val="dk1"/>
                </a:solidFill>
              </a:rPr>
              <a:t>Open the refrigerator, take out the giraffe, put in the elephant and close the door.</a:t>
            </a:r>
            <a:endParaRPr sz="700">
              <a:solidFill>
                <a:schemeClr val="dk1"/>
              </a:solidFill>
            </a:endParaRPr>
          </a:p>
          <a:p>
            <a:pPr indent="0" lvl="0" marL="0" rtl="0" algn="ctr">
              <a:spcBef>
                <a:spcPts val="0"/>
              </a:spcBef>
              <a:spcAft>
                <a:spcPts val="0"/>
              </a:spcAft>
              <a:buClr>
                <a:schemeClr val="dk1"/>
              </a:buClr>
              <a:buSzPts val="1100"/>
              <a:buFont typeface="Arial"/>
              <a:buNone/>
            </a:pPr>
            <a:r>
              <a:rPr lang="en" sz="2400">
                <a:solidFill>
                  <a:srgbClr val="A64D79"/>
                </a:solidFill>
              </a:rPr>
              <a:t>--This tests your ability to think through the repercussions of your previous actions.</a:t>
            </a:r>
            <a:endParaRPr sz="2400">
              <a:solidFill>
                <a:srgbClr val="A64D79"/>
              </a:solidFill>
            </a:endParaRPr>
          </a:p>
          <a:p>
            <a:pPr indent="0" lvl="0" marL="0" rtl="0" algn="l">
              <a:spcBef>
                <a:spcPts val="0"/>
              </a:spcBef>
              <a:spcAft>
                <a:spcPts val="1600"/>
              </a:spcAft>
              <a:buNone/>
            </a:pPr>
            <a:r>
              <a:t/>
            </a:r>
            <a:endParaRPr sz="2400"/>
          </a:p>
        </p:txBody>
      </p:sp>
      <p:sp>
        <p:nvSpPr>
          <p:cNvPr id="319" name="Google Shape;319;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solidFill>
                  <a:srgbClr val="9900FF"/>
                </a:solidFill>
              </a:rPr>
              <a:t>Question:</a:t>
            </a:r>
            <a:endParaRPr sz="3000">
              <a:solidFill>
                <a:srgbClr val="9900FF"/>
              </a:solidFill>
            </a:endParaRPr>
          </a:p>
          <a:p>
            <a:pPr indent="0" lvl="0" marL="0" rtl="0" algn="l">
              <a:spcBef>
                <a:spcPts val="0"/>
              </a:spcBef>
              <a:spcAft>
                <a:spcPts val="0"/>
              </a:spcAft>
              <a:buNone/>
            </a:pPr>
            <a:r>
              <a:t/>
            </a:r>
            <a:endParaRPr/>
          </a:p>
        </p:txBody>
      </p:sp>
      <p:sp>
        <p:nvSpPr>
          <p:cNvPr id="325" name="Google Shape;325;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chemeClr val="dk1"/>
                </a:solidFill>
              </a:rPr>
              <a:t>3. The Lion King is hosting an animal conference. All the animals attend except one. Which animal does not attend?</a:t>
            </a:r>
            <a:endParaRPr sz="2400">
              <a:solidFill>
                <a:schemeClr val="dk1"/>
              </a:solidFill>
            </a:endParaRPr>
          </a:p>
          <a:p>
            <a:pPr indent="0" lvl="0" marL="0" rtl="0" algn="ctr">
              <a:spcBef>
                <a:spcPts val="0"/>
              </a:spcBef>
              <a:spcAft>
                <a:spcPts val="1600"/>
              </a:spcAft>
              <a:buNone/>
            </a:pPr>
            <a:r>
              <a:t/>
            </a:r>
            <a:endParaRPr/>
          </a:p>
        </p:txBody>
      </p:sp>
      <p:pic>
        <p:nvPicPr>
          <p:cNvPr id="326" name="Google Shape;326;p49"/>
          <p:cNvPicPr preferRelativeResize="0"/>
          <p:nvPr/>
        </p:nvPicPr>
        <p:blipFill>
          <a:blip r:embed="rId3">
            <a:alphaModFix/>
          </a:blip>
          <a:stretch>
            <a:fillRect/>
          </a:stretch>
        </p:blipFill>
        <p:spPr>
          <a:xfrm>
            <a:off x="3797622" y="2286000"/>
            <a:ext cx="1934100" cy="2468625"/>
          </a:xfrm>
          <a:prstGeom prst="rect">
            <a:avLst/>
          </a:prstGeom>
          <a:noFill/>
          <a:ln>
            <a:noFill/>
          </a:ln>
        </p:spPr>
      </p:pic>
      <p:sp>
        <p:nvSpPr>
          <p:cNvPr id="327" name="Google Shape;327;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solidFill>
                  <a:srgbClr val="9900FF"/>
                </a:solidFill>
              </a:rPr>
              <a:t>Answer:</a:t>
            </a:r>
            <a:endParaRPr>
              <a:solidFill>
                <a:srgbClr val="9900FF"/>
              </a:solidFill>
            </a:endParaRPr>
          </a:p>
        </p:txBody>
      </p:sp>
      <p:sp>
        <p:nvSpPr>
          <p:cNvPr id="333" name="Google Shape;333;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dk1"/>
                </a:solidFill>
              </a:rPr>
              <a:t>The Elephant.</a:t>
            </a:r>
            <a:r>
              <a:rPr lang="en" sz="2400">
                <a:solidFill>
                  <a:schemeClr val="dk1"/>
                </a:solidFill>
              </a:rPr>
              <a:t> </a:t>
            </a:r>
            <a:endParaRPr sz="2400">
              <a:solidFill>
                <a:schemeClr val="dk1"/>
              </a:solidFill>
            </a:endParaRPr>
          </a:p>
          <a:p>
            <a:pPr indent="0" lvl="0" marL="0" rtl="0" algn="ctr">
              <a:spcBef>
                <a:spcPts val="0"/>
              </a:spcBef>
              <a:spcAft>
                <a:spcPts val="0"/>
              </a:spcAft>
              <a:buNone/>
            </a:pPr>
            <a:r>
              <a:rPr lang="en" sz="2400">
                <a:solidFill>
                  <a:schemeClr val="dk1"/>
                </a:solidFill>
              </a:rPr>
              <a:t>The elephant is in the refrigerator. You just put him there. </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rgbClr val="A64D79"/>
                </a:solidFill>
              </a:rPr>
              <a:t>--This tests your memory.</a:t>
            </a:r>
            <a:endParaRPr sz="2400">
              <a:solidFill>
                <a:srgbClr val="A64D79"/>
              </a:solidFill>
            </a:endParaRPr>
          </a:p>
          <a:p>
            <a:pPr indent="0" lvl="0" marL="0" rtl="0" algn="ctr">
              <a:spcBef>
                <a:spcPts val="0"/>
              </a:spcBef>
              <a:spcAft>
                <a:spcPts val="0"/>
              </a:spcAft>
              <a:buClr>
                <a:schemeClr val="dk1"/>
              </a:buClr>
              <a:buSzPts val="1100"/>
              <a:buFont typeface="Arial"/>
              <a:buNone/>
            </a:pPr>
            <a:r>
              <a:rPr lang="en">
                <a:solidFill>
                  <a:schemeClr val="dk1"/>
                </a:solidFill>
              </a:rPr>
              <a:t>OK, even if you did not answer the first three questions correctly, you still have one more chance to show your true abilities.</a:t>
            </a:r>
            <a:endParaRPr>
              <a:solidFill>
                <a:schemeClr val="dk1"/>
              </a:solidFill>
            </a:endParaRPr>
          </a:p>
          <a:p>
            <a:pPr indent="0" lvl="0" marL="0" rtl="0" algn="l">
              <a:spcBef>
                <a:spcPts val="0"/>
              </a:spcBef>
              <a:spcAft>
                <a:spcPts val="1600"/>
              </a:spcAft>
              <a:buNone/>
            </a:pPr>
            <a:r>
              <a:t/>
            </a:r>
            <a:endParaRPr/>
          </a:p>
        </p:txBody>
      </p:sp>
      <p:pic>
        <p:nvPicPr>
          <p:cNvPr id="334" name="Google Shape;334;p50"/>
          <p:cNvPicPr preferRelativeResize="0"/>
          <p:nvPr/>
        </p:nvPicPr>
        <p:blipFill>
          <a:blip r:embed="rId3">
            <a:alphaModFix/>
          </a:blip>
          <a:stretch>
            <a:fillRect/>
          </a:stretch>
        </p:blipFill>
        <p:spPr>
          <a:xfrm>
            <a:off x="3724563" y="3427750"/>
            <a:ext cx="1694875" cy="1613825"/>
          </a:xfrm>
          <a:prstGeom prst="rect">
            <a:avLst/>
          </a:prstGeom>
          <a:noFill/>
          <a:ln>
            <a:noFill/>
          </a:ln>
        </p:spPr>
      </p:pic>
      <p:sp>
        <p:nvSpPr>
          <p:cNvPr id="335" name="Google Shape;335;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solidFill>
                  <a:srgbClr val="9900FF"/>
                </a:solidFill>
              </a:rPr>
              <a:t>Question:</a:t>
            </a:r>
            <a:endParaRPr>
              <a:solidFill>
                <a:srgbClr val="9900FF"/>
              </a:solidFill>
            </a:endParaRPr>
          </a:p>
        </p:txBody>
      </p:sp>
      <p:sp>
        <p:nvSpPr>
          <p:cNvPr id="341" name="Google Shape;341;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rPr>
              <a:t>4. There is a river you must cross but it is inhabited by crocodiles. How do you manage it?</a:t>
            </a:r>
            <a:endParaRPr sz="3000">
              <a:solidFill>
                <a:schemeClr val="dk1"/>
              </a:solidFill>
            </a:endParaRPr>
          </a:p>
          <a:p>
            <a:pPr indent="0" lvl="0" marL="0" rtl="0" algn="l">
              <a:spcBef>
                <a:spcPts val="0"/>
              </a:spcBef>
              <a:spcAft>
                <a:spcPts val="1600"/>
              </a:spcAft>
              <a:buNone/>
            </a:pPr>
            <a:r>
              <a:t/>
            </a:r>
            <a:endParaRPr/>
          </a:p>
        </p:txBody>
      </p:sp>
      <p:pic>
        <p:nvPicPr>
          <p:cNvPr id="342" name="Google Shape;342;p51"/>
          <p:cNvPicPr preferRelativeResize="0"/>
          <p:nvPr/>
        </p:nvPicPr>
        <p:blipFill>
          <a:blip r:embed="rId3">
            <a:alphaModFix/>
          </a:blip>
          <a:stretch>
            <a:fillRect/>
          </a:stretch>
        </p:blipFill>
        <p:spPr>
          <a:xfrm>
            <a:off x="2481263" y="2791900"/>
            <a:ext cx="4181475" cy="1095375"/>
          </a:xfrm>
          <a:prstGeom prst="rect">
            <a:avLst/>
          </a:prstGeom>
          <a:noFill/>
          <a:ln>
            <a:noFill/>
          </a:ln>
        </p:spPr>
      </p:pic>
      <p:sp>
        <p:nvSpPr>
          <p:cNvPr id="343" name="Google Shape;343;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 name="Google Shape;77;p16"/>
          <p:cNvSpPr txBox="1"/>
          <p:nvPr>
            <p:ph type="title"/>
          </p:nvPr>
        </p:nvSpPr>
        <p:spPr>
          <a:xfrm>
            <a:off x="396825" y="7889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What does </a:t>
            </a:r>
            <a:r>
              <a:rPr lang="en">
                <a:solidFill>
                  <a:srgbClr val="0000FF"/>
                </a:solidFill>
                <a:latin typeface="Playfair Display"/>
                <a:ea typeface="Playfair Display"/>
                <a:cs typeface="Playfair Display"/>
                <a:sym typeface="Playfair Display"/>
              </a:rPr>
              <a:t>“Change”</a:t>
            </a:r>
            <a:r>
              <a:rPr lang="en">
                <a:latin typeface="Playfair Display"/>
                <a:ea typeface="Playfair Display"/>
                <a:cs typeface="Playfair Display"/>
                <a:sym typeface="Playfair Display"/>
              </a:rPr>
              <a:t> mean to you?</a:t>
            </a:r>
            <a:endParaRPr>
              <a:latin typeface="Playfair Display"/>
              <a:ea typeface="Playfair Display"/>
              <a:cs typeface="Playfair Display"/>
              <a:sym typeface="Playfair Display"/>
            </a:endParaRPr>
          </a:p>
        </p:txBody>
      </p:sp>
      <p:pic>
        <p:nvPicPr>
          <p:cNvPr id="78" name="Google Shape;78;p16"/>
          <p:cNvPicPr preferRelativeResize="0"/>
          <p:nvPr/>
        </p:nvPicPr>
        <p:blipFill>
          <a:blip r:embed="rId3">
            <a:alphaModFix/>
          </a:blip>
          <a:stretch>
            <a:fillRect/>
          </a:stretch>
        </p:blipFill>
        <p:spPr>
          <a:xfrm>
            <a:off x="2620774" y="1984200"/>
            <a:ext cx="3576627" cy="2679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solidFill>
                  <a:srgbClr val="9900FF"/>
                </a:solidFill>
              </a:rPr>
              <a:t>Answer:</a:t>
            </a:r>
            <a:endParaRPr>
              <a:solidFill>
                <a:srgbClr val="9900FF"/>
              </a:solidFill>
            </a:endParaRPr>
          </a:p>
        </p:txBody>
      </p:sp>
      <p:sp>
        <p:nvSpPr>
          <p:cNvPr id="349" name="Google Shape;349;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You swim across. </a:t>
            </a:r>
            <a:endParaRPr sz="3000">
              <a:solidFill>
                <a:schemeClr val="dk1"/>
              </a:solidFill>
            </a:endParaRPr>
          </a:p>
          <a:p>
            <a:pPr indent="0" lvl="0" marL="0" rtl="0" algn="ctr">
              <a:spcBef>
                <a:spcPts val="0"/>
              </a:spcBef>
              <a:spcAft>
                <a:spcPts val="0"/>
              </a:spcAft>
              <a:buClr>
                <a:schemeClr val="dk1"/>
              </a:buClr>
              <a:buSzPts val="1100"/>
              <a:buFont typeface="Arial"/>
              <a:buNone/>
            </a:pPr>
            <a:r>
              <a:rPr lang="en" sz="2400">
                <a:solidFill>
                  <a:schemeClr val="dk1"/>
                </a:solidFill>
              </a:rPr>
              <a:t>All the crocodiles are attending the animal meeting.</a:t>
            </a:r>
            <a:endParaRPr sz="2400">
              <a:solidFill>
                <a:schemeClr val="dk1"/>
              </a:solidFill>
            </a:endParaRPr>
          </a:p>
          <a:p>
            <a:pPr indent="0" lvl="0" marL="0" rtl="0" algn="ctr">
              <a:spcBef>
                <a:spcPts val="0"/>
              </a:spcBef>
              <a:spcAft>
                <a:spcPts val="0"/>
              </a:spcAft>
              <a:buClr>
                <a:schemeClr val="dk1"/>
              </a:buClr>
              <a:buSzPts val="1100"/>
              <a:buFont typeface="Arial"/>
              <a:buNone/>
            </a:pPr>
            <a:r>
              <a:rPr lang="en" sz="2400">
                <a:solidFill>
                  <a:srgbClr val="A64D79"/>
                </a:solidFill>
              </a:rPr>
              <a:t>--This tests whether you learn quickly from your mistakes.</a:t>
            </a:r>
            <a:endParaRPr sz="2400">
              <a:solidFill>
                <a:srgbClr val="A64D79"/>
              </a:solidFill>
            </a:endParaRPr>
          </a:p>
          <a:p>
            <a:pPr indent="0" lvl="0" marL="0" rtl="0" algn="l">
              <a:spcBef>
                <a:spcPts val="0"/>
              </a:spcBef>
              <a:spcAft>
                <a:spcPts val="1600"/>
              </a:spcAft>
              <a:buNone/>
            </a:pPr>
            <a:r>
              <a:t/>
            </a:r>
            <a:endParaRPr/>
          </a:p>
        </p:txBody>
      </p:sp>
      <p:pic>
        <p:nvPicPr>
          <p:cNvPr id="350" name="Google Shape;350;p52"/>
          <p:cNvPicPr preferRelativeResize="0"/>
          <p:nvPr/>
        </p:nvPicPr>
        <p:blipFill>
          <a:blip r:embed="rId3">
            <a:alphaModFix/>
          </a:blip>
          <a:stretch>
            <a:fillRect/>
          </a:stretch>
        </p:blipFill>
        <p:spPr>
          <a:xfrm>
            <a:off x="3286125" y="2797225"/>
            <a:ext cx="2571750" cy="1771650"/>
          </a:xfrm>
          <a:prstGeom prst="rect">
            <a:avLst/>
          </a:prstGeom>
          <a:noFill/>
          <a:ln>
            <a:noFill/>
          </a:ln>
        </p:spPr>
      </p:pic>
      <p:sp>
        <p:nvSpPr>
          <p:cNvPr id="351" name="Google Shape;351;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3"/>
          <p:cNvSpPr txBox="1"/>
          <p:nvPr>
            <p:ph type="title"/>
          </p:nvPr>
        </p:nvSpPr>
        <p:spPr>
          <a:xfrm>
            <a:off x="311700" y="89842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does </a:t>
            </a:r>
            <a:r>
              <a:rPr lang="en">
                <a:solidFill>
                  <a:srgbClr val="FF0000"/>
                </a:solidFill>
              </a:rPr>
              <a:t>“Leadership”</a:t>
            </a:r>
            <a:r>
              <a:rPr lang="en"/>
              <a:t> mean to you?</a:t>
            </a:r>
            <a:endParaRPr/>
          </a:p>
        </p:txBody>
      </p:sp>
      <p:sp>
        <p:nvSpPr>
          <p:cNvPr id="357" name="Google Shape;357;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58" name="Google Shape;358;p53"/>
          <p:cNvPicPr preferRelativeResize="0"/>
          <p:nvPr/>
        </p:nvPicPr>
        <p:blipFill>
          <a:blip r:embed="rId3">
            <a:alphaModFix/>
          </a:blip>
          <a:stretch>
            <a:fillRect/>
          </a:stretch>
        </p:blipFill>
        <p:spPr>
          <a:xfrm>
            <a:off x="2530125" y="2050700"/>
            <a:ext cx="3487869" cy="26125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Leadership or Management?</a:t>
            </a:r>
            <a:endParaRPr/>
          </a:p>
        </p:txBody>
      </p:sp>
      <p:sp>
        <p:nvSpPr>
          <p:cNvPr id="364" name="Google Shape;364;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•Stagnant organizations need leadership</a:t>
            </a:r>
            <a:endParaRPr sz="2400"/>
          </a:p>
          <a:p>
            <a:pPr indent="0" lvl="0" marL="0" rtl="0" algn="l">
              <a:spcBef>
                <a:spcPts val="1600"/>
              </a:spcBef>
              <a:spcAft>
                <a:spcPts val="0"/>
              </a:spcAft>
              <a:buNone/>
            </a:pPr>
            <a:r>
              <a:rPr lang="en" sz="2400"/>
              <a:t>•Chaotic organizations need management</a:t>
            </a:r>
            <a:endParaRPr sz="2400"/>
          </a:p>
          <a:p>
            <a:pPr indent="0" lvl="0" marL="0" rtl="0" algn="l">
              <a:spcBef>
                <a:spcPts val="1600"/>
              </a:spcBef>
              <a:spcAft>
                <a:spcPts val="1600"/>
              </a:spcAft>
              <a:buNone/>
            </a:pPr>
            <a:r>
              <a:t/>
            </a:r>
            <a:endParaRPr sz="2400"/>
          </a:p>
        </p:txBody>
      </p:sp>
      <p:sp>
        <p:nvSpPr>
          <p:cNvPr id="365" name="Google Shape;365;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66" name="Google Shape;366;p54"/>
          <p:cNvPicPr preferRelativeResize="0"/>
          <p:nvPr/>
        </p:nvPicPr>
        <p:blipFill>
          <a:blip r:embed="rId3">
            <a:alphaModFix/>
          </a:blip>
          <a:stretch>
            <a:fillRect/>
          </a:stretch>
        </p:blipFill>
        <p:spPr>
          <a:xfrm>
            <a:off x="3505200" y="2529625"/>
            <a:ext cx="2133600" cy="2133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55"/>
          <p:cNvSpPr txBox="1"/>
          <p:nvPr>
            <p:ph type="title"/>
          </p:nvPr>
        </p:nvSpPr>
        <p:spPr>
          <a:xfrm>
            <a:off x="311700" y="485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Bolman and Deal- Four Frameworks of Leadership</a:t>
            </a:r>
            <a:endParaRPr/>
          </a:p>
        </p:txBody>
      </p:sp>
      <p:sp>
        <p:nvSpPr>
          <p:cNvPr id="372" name="Google Shape;372;p55"/>
          <p:cNvSpPr txBox="1"/>
          <p:nvPr>
            <p:ph idx="1" type="body"/>
          </p:nvPr>
        </p:nvSpPr>
        <p:spPr>
          <a:xfrm>
            <a:off x="311700" y="1152475"/>
            <a:ext cx="8520600" cy="390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Structural: </a:t>
            </a:r>
            <a:endParaRPr b="1" sz="3000"/>
          </a:p>
          <a:p>
            <a:pPr indent="0" lvl="0" marL="0" rtl="0" algn="ctr">
              <a:spcBef>
                <a:spcPts val="1600"/>
              </a:spcBef>
              <a:spcAft>
                <a:spcPts val="0"/>
              </a:spcAft>
              <a:buNone/>
            </a:pPr>
            <a:r>
              <a:rPr lang="en" sz="3000"/>
              <a:t>Focus on the adjusting the structural elements of a work group regarding assignments of tasks, job responsibilities, reporting mechanisms, or position alignment- use when goals are clear but new structures/position assignments are needed to get work done</a:t>
            </a:r>
            <a:endParaRPr sz="3000"/>
          </a:p>
          <a:p>
            <a:pPr indent="0" lvl="0" marL="0" rtl="0" algn="l">
              <a:spcBef>
                <a:spcPts val="1600"/>
              </a:spcBef>
              <a:spcAft>
                <a:spcPts val="1600"/>
              </a:spcAft>
              <a:buNone/>
            </a:pPr>
            <a:r>
              <a:t/>
            </a:r>
            <a:endParaRPr sz="1400"/>
          </a:p>
        </p:txBody>
      </p:sp>
      <p:sp>
        <p:nvSpPr>
          <p:cNvPr id="373" name="Google Shape;373;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74" name="Google Shape;374;p55"/>
          <p:cNvPicPr preferRelativeResize="0"/>
          <p:nvPr/>
        </p:nvPicPr>
        <p:blipFill>
          <a:blip r:embed="rId3">
            <a:alphaModFix/>
          </a:blip>
          <a:stretch>
            <a:fillRect/>
          </a:stretch>
        </p:blipFill>
        <p:spPr>
          <a:xfrm>
            <a:off x="5987974" y="982249"/>
            <a:ext cx="1191226" cy="10330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3600">
                <a:solidFill>
                  <a:schemeClr val="dk2"/>
                </a:solidFill>
              </a:rPr>
              <a:t>Human Resource:</a:t>
            </a:r>
            <a:endParaRPr sz="3600"/>
          </a:p>
        </p:txBody>
      </p:sp>
      <p:sp>
        <p:nvSpPr>
          <p:cNvPr id="380" name="Google Shape;380;p56"/>
          <p:cNvSpPr txBox="1"/>
          <p:nvPr>
            <p:ph idx="1" type="body"/>
          </p:nvPr>
        </p:nvSpPr>
        <p:spPr>
          <a:xfrm>
            <a:off x="311700" y="1152475"/>
            <a:ext cx="8520600" cy="380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t>Focus on people, their needs, support and empowerment of your team, professional development, and empowerment-use when morale may be low but there is little conflict</a:t>
            </a:r>
            <a:endParaRPr sz="2400"/>
          </a:p>
          <a:p>
            <a:pPr indent="0" lvl="0" marL="0" rtl="0" algn="l">
              <a:spcBef>
                <a:spcPts val="1600"/>
              </a:spcBef>
              <a:spcAft>
                <a:spcPts val="1600"/>
              </a:spcAft>
              <a:buNone/>
            </a:pPr>
            <a:r>
              <a:t/>
            </a:r>
            <a:endParaRPr/>
          </a:p>
        </p:txBody>
      </p:sp>
      <p:sp>
        <p:nvSpPr>
          <p:cNvPr id="381" name="Google Shape;381;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2" name="Google Shape;382;p56"/>
          <p:cNvPicPr preferRelativeResize="0"/>
          <p:nvPr/>
        </p:nvPicPr>
        <p:blipFill>
          <a:blip r:embed="rId3">
            <a:alphaModFix/>
          </a:blip>
          <a:stretch>
            <a:fillRect/>
          </a:stretch>
        </p:blipFill>
        <p:spPr>
          <a:xfrm>
            <a:off x="3413400" y="2723638"/>
            <a:ext cx="2038350" cy="22383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3600">
                <a:solidFill>
                  <a:schemeClr val="dk2"/>
                </a:solidFill>
              </a:rPr>
              <a:t>Political:</a:t>
            </a:r>
            <a:endParaRPr sz="3600"/>
          </a:p>
        </p:txBody>
      </p:sp>
      <p:sp>
        <p:nvSpPr>
          <p:cNvPr id="388" name="Google Shape;388;p57"/>
          <p:cNvSpPr txBox="1"/>
          <p:nvPr>
            <p:ph idx="1" type="body"/>
          </p:nvPr>
        </p:nvSpPr>
        <p:spPr>
          <a:xfrm>
            <a:off x="311700" y="11322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t>Focus on political and power relationships within and external to the organization-building power bases, coalitions and negotiating “deals” to get things done-use when resources are scarce and values are in conflict</a:t>
            </a:r>
            <a:endParaRPr sz="3000"/>
          </a:p>
          <a:p>
            <a:pPr indent="0" lvl="0" marL="0" rtl="0" algn="l">
              <a:spcBef>
                <a:spcPts val="1600"/>
              </a:spcBef>
              <a:spcAft>
                <a:spcPts val="1600"/>
              </a:spcAft>
              <a:buNone/>
            </a:pPr>
            <a:r>
              <a:t/>
            </a:r>
            <a:endParaRPr/>
          </a:p>
        </p:txBody>
      </p:sp>
      <p:sp>
        <p:nvSpPr>
          <p:cNvPr id="389" name="Google Shape;389;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0" name="Google Shape;390;p57"/>
          <p:cNvPicPr preferRelativeResize="0"/>
          <p:nvPr/>
        </p:nvPicPr>
        <p:blipFill>
          <a:blip r:embed="rId3">
            <a:alphaModFix/>
          </a:blip>
          <a:stretch>
            <a:fillRect/>
          </a:stretch>
        </p:blipFill>
        <p:spPr>
          <a:xfrm>
            <a:off x="370563" y="3209913"/>
            <a:ext cx="2371725" cy="1933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3600">
                <a:solidFill>
                  <a:schemeClr val="dk2"/>
                </a:solidFill>
              </a:rPr>
              <a:t>Symbolic: </a:t>
            </a:r>
            <a:endParaRPr sz="3600"/>
          </a:p>
        </p:txBody>
      </p:sp>
      <p:sp>
        <p:nvSpPr>
          <p:cNvPr id="396" name="Google Shape;396;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t>Focus on vision and inspiration; emphasize how contributions of team members fit in and support the master plan; focus on the importance of the mission of the organization-use when the overall mission of the organization and contributions to it are unclear</a:t>
            </a:r>
            <a:endParaRPr sz="3000"/>
          </a:p>
          <a:p>
            <a:pPr indent="0" lvl="0" marL="0" rtl="0" algn="l">
              <a:spcBef>
                <a:spcPts val="1600"/>
              </a:spcBef>
              <a:spcAft>
                <a:spcPts val="1600"/>
              </a:spcAft>
              <a:buNone/>
            </a:pPr>
            <a:r>
              <a:t/>
            </a:r>
            <a:endParaRPr/>
          </a:p>
        </p:txBody>
      </p:sp>
      <p:sp>
        <p:nvSpPr>
          <p:cNvPr id="397" name="Google Shape;397;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8" name="Google Shape;398;p58"/>
          <p:cNvPicPr preferRelativeResize="0"/>
          <p:nvPr/>
        </p:nvPicPr>
        <p:blipFill>
          <a:blip r:embed="rId3">
            <a:alphaModFix/>
          </a:blip>
          <a:stretch>
            <a:fillRect/>
          </a:stretch>
        </p:blipFill>
        <p:spPr>
          <a:xfrm>
            <a:off x="1146325" y="97663"/>
            <a:ext cx="945700" cy="12674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Levels of Leadership- Jim Collins</a:t>
            </a:r>
            <a:endParaRPr/>
          </a:p>
        </p:txBody>
      </p:sp>
      <p:sp>
        <p:nvSpPr>
          <p:cNvPr id="404" name="Google Shape;404;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5" name="Google Shape;405;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•Level 5- Executive</a:t>
            </a:r>
            <a:endParaRPr/>
          </a:p>
          <a:p>
            <a:pPr indent="0" lvl="0" marL="0" rtl="0" algn="l">
              <a:spcBef>
                <a:spcPts val="1600"/>
              </a:spcBef>
              <a:spcAft>
                <a:spcPts val="0"/>
              </a:spcAft>
              <a:buNone/>
            </a:pPr>
            <a:r>
              <a:rPr lang="en"/>
              <a:t>•Level 4- Effective Leader</a:t>
            </a:r>
            <a:endParaRPr/>
          </a:p>
          <a:p>
            <a:pPr indent="0" lvl="0" marL="0" rtl="0" algn="l">
              <a:spcBef>
                <a:spcPts val="1600"/>
              </a:spcBef>
              <a:spcAft>
                <a:spcPts val="0"/>
              </a:spcAft>
              <a:buNone/>
            </a:pPr>
            <a:r>
              <a:rPr lang="en"/>
              <a:t>•Level 3- Competent Manager</a:t>
            </a:r>
            <a:endParaRPr/>
          </a:p>
          <a:p>
            <a:pPr indent="0" lvl="0" marL="0" rtl="0" algn="l">
              <a:spcBef>
                <a:spcPts val="1600"/>
              </a:spcBef>
              <a:spcAft>
                <a:spcPts val="0"/>
              </a:spcAft>
              <a:buNone/>
            </a:pPr>
            <a:r>
              <a:rPr lang="en"/>
              <a:t>•Level 2- Contributing Team Member</a:t>
            </a:r>
            <a:endParaRPr/>
          </a:p>
          <a:p>
            <a:pPr indent="0" lvl="0" marL="0" rtl="0" algn="l">
              <a:spcBef>
                <a:spcPts val="1600"/>
              </a:spcBef>
              <a:spcAft>
                <a:spcPts val="1600"/>
              </a:spcAft>
              <a:buNone/>
            </a:pPr>
            <a:r>
              <a:rPr lang="en"/>
              <a:t>•Level 1- Highly Capable Individual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John Maxwell on Leadership</a:t>
            </a:r>
            <a:endParaRPr/>
          </a:p>
        </p:txBody>
      </p:sp>
      <p:sp>
        <p:nvSpPr>
          <p:cNvPr id="411" name="Google Shape;411;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everyone as a “10”</a:t>
            </a:r>
            <a:endParaRPr/>
          </a:p>
          <a:p>
            <a:pPr indent="0" lvl="0" marL="0" rtl="0" algn="l">
              <a:spcBef>
                <a:spcPts val="1600"/>
              </a:spcBef>
              <a:spcAft>
                <a:spcPts val="0"/>
              </a:spcAft>
              <a:buNone/>
            </a:pPr>
            <a:r>
              <a:rPr lang="en"/>
              <a:t>•Develop each team member as a person</a:t>
            </a:r>
            <a:endParaRPr/>
          </a:p>
          <a:p>
            <a:pPr indent="0" lvl="0" marL="0" rtl="0" algn="l">
              <a:spcBef>
                <a:spcPts val="1600"/>
              </a:spcBef>
              <a:spcAft>
                <a:spcPts val="0"/>
              </a:spcAft>
              <a:buNone/>
            </a:pPr>
            <a:r>
              <a:rPr lang="en"/>
              <a:t>•Place people in their strength zones</a:t>
            </a:r>
            <a:endParaRPr/>
          </a:p>
          <a:p>
            <a:pPr indent="0" lvl="0" marL="0" rtl="0" algn="l">
              <a:spcBef>
                <a:spcPts val="1600"/>
              </a:spcBef>
              <a:spcAft>
                <a:spcPts val="0"/>
              </a:spcAft>
              <a:buNone/>
            </a:pPr>
            <a:r>
              <a:rPr lang="en"/>
              <a:t>•Model the behavior you desire</a:t>
            </a:r>
            <a:endParaRPr/>
          </a:p>
          <a:p>
            <a:pPr indent="0" lvl="0" marL="0" rtl="0" algn="l">
              <a:spcBef>
                <a:spcPts val="1600"/>
              </a:spcBef>
              <a:spcAft>
                <a:spcPts val="0"/>
              </a:spcAft>
              <a:buNone/>
            </a:pPr>
            <a:r>
              <a:rPr lang="en"/>
              <a:t>•Transfer the vision</a:t>
            </a:r>
            <a:endParaRPr/>
          </a:p>
          <a:p>
            <a:pPr indent="0" lvl="0" marL="0" rtl="0" algn="l">
              <a:spcBef>
                <a:spcPts val="1600"/>
              </a:spcBef>
              <a:spcAft>
                <a:spcPts val="1600"/>
              </a:spcAft>
              <a:buNone/>
            </a:pPr>
            <a:r>
              <a:rPr lang="en"/>
              <a:t>•Reward for results</a:t>
            </a:r>
            <a:endParaRPr/>
          </a:p>
        </p:txBody>
      </p:sp>
      <p:sp>
        <p:nvSpPr>
          <p:cNvPr id="412" name="Google Shape;412;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Drucker on Leadership</a:t>
            </a:r>
            <a:endParaRPr/>
          </a:p>
        </p:txBody>
      </p:sp>
      <p:sp>
        <p:nvSpPr>
          <p:cNvPr id="418" name="Google Shape;418;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9" name="Google Shape;419;p61"/>
          <p:cNvSpPr txBox="1"/>
          <p:nvPr>
            <p:ph idx="1" type="body"/>
          </p:nvPr>
        </p:nvSpPr>
        <p:spPr>
          <a:xfrm>
            <a:off x="220600" y="1246825"/>
            <a:ext cx="8751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t>•</a:t>
            </a:r>
            <a:r>
              <a:rPr lang="en" sz="1400" u="sng">
                <a:solidFill>
                  <a:srgbClr val="000000"/>
                </a:solidFill>
              </a:rPr>
              <a:t>Get the Knowledge You Need</a:t>
            </a:r>
            <a:endParaRPr sz="1400" u="sng">
              <a:solidFill>
                <a:srgbClr val="000000"/>
              </a:solidFill>
            </a:endParaRPr>
          </a:p>
          <a:p>
            <a:pPr indent="0" lvl="0" marL="0" rtl="0" algn="l">
              <a:lnSpc>
                <a:spcPct val="100000"/>
              </a:lnSpc>
              <a:spcBef>
                <a:spcPts val="0"/>
              </a:spcBef>
              <a:spcAft>
                <a:spcPts val="0"/>
              </a:spcAft>
              <a:buNone/>
            </a:pPr>
            <a:r>
              <a:rPr lang="en" sz="1400">
                <a:solidFill>
                  <a:srgbClr val="000000"/>
                </a:solidFill>
              </a:rPr>
              <a:t>•	Ask what needs to be done</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Ask what’s right for the project</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a:t>
            </a:r>
            <a:r>
              <a:rPr lang="en" sz="1400" u="sng">
                <a:solidFill>
                  <a:srgbClr val="000000"/>
                </a:solidFill>
              </a:rPr>
              <a:t>Convert Your Knowledge into Action</a:t>
            </a:r>
            <a:endParaRPr sz="1400" u="sng">
              <a:solidFill>
                <a:srgbClr val="000000"/>
              </a:solidFill>
            </a:endParaRPr>
          </a:p>
          <a:p>
            <a:pPr indent="0" lvl="0" marL="0" rtl="0" algn="l">
              <a:lnSpc>
                <a:spcPct val="100000"/>
              </a:lnSpc>
              <a:spcBef>
                <a:spcPts val="0"/>
              </a:spcBef>
              <a:spcAft>
                <a:spcPts val="0"/>
              </a:spcAft>
              <a:buNone/>
            </a:pPr>
            <a:r>
              <a:rPr lang="en" sz="1400">
                <a:solidFill>
                  <a:srgbClr val="000000"/>
                </a:solidFill>
              </a:rPr>
              <a:t>•	Develop action plans</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Take responsibility for decisions</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Take responsibility for communicating</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Focus on opportunities, not problems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a:t>
            </a:r>
            <a:r>
              <a:rPr lang="en" sz="1400" u="sng">
                <a:solidFill>
                  <a:srgbClr val="000000"/>
                </a:solidFill>
              </a:rPr>
              <a:t>Ensure Systemwide Accountability </a:t>
            </a:r>
            <a:endParaRPr sz="1400" u="sng">
              <a:solidFill>
                <a:srgbClr val="000000"/>
              </a:solidFill>
            </a:endParaRPr>
          </a:p>
          <a:p>
            <a:pPr indent="0" lvl="0" marL="0" rtl="0" algn="l">
              <a:lnSpc>
                <a:spcPct val="100000"/>
              </a:lnSpc>
              <a:spcBef>
                <a:spcPts val="0"/>
              </a:spcBef>
              <a:spcAft>
                <a:spcPts val="0"/>
              </a:spcAft>
              <a:buNone/>
            </a:pPr>
            <a:r>
              <a:rPr lang="en" sz="1400">
                <a:solidFill>
                  <a:srgbClr val="000000"/>
                </a:solidFill>
              </a:rPr>
              <a:t>•	Run productive meetings</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	Thank people a lot and say “we” not “I”</a:t>
            </a:r>
            <a:endParaRPr sz="1400">
              <a:solidFill>
                <a:srgbClr val="000000"/>
              </a:solidFill>
            </a:endParaRPr>
          </a:p>
        </p:txBody>
      </p:sp>
      <p:pic>
        <p:nvPicPr>
          <p:cNvPr id="420" name="Google Shape;420;p61"/>
          <p:cNvPicPr preferRelativeResize="0"/>
          <p:nvPr/>
        </p:nvPicPr>
        <p:blipFill>
          <a:blip r:embed="rId3">
            <a:alphaModFix/>
          </a:blip>
          <a:stretch>
            <a:fillRect/>
          </a:stretch>
        </p:blipFill>
        <p:spPr>
          <a:xfrm>
            <a:off x="6228000" y="2177475"/>
            <a:ext cx="1962150" cy="232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Desired Outcomes of Workshop</a:t>
            </a:r>
            <a:endParaRPr sz="3600"/>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To better understand key principles of change and leadership models to best implement a desired successful change process-personal or professional.</a:t>
            </a:r>
            <a:endParaRPr b="1" sz="2400"/>
          </a:p>
          <a:p>
            <a:pPr indent="0" lvl="0" marL="0" rtl="0" algn="l">
              <a:spcBef>
                <a:spcPts val="1600"/>
              </a:spcBef>
              <a:spcAft>
                <a:spcPts val="0"/>
              </a:spcAft>
              <a:buNone/>
            </a:pPr>
            <a:r>
              <a:t/>
            </a:r>
            <a:endParaRPr b="1" sz="2400"/>
          </a:p>
          <a:p>
            <a:pPr indent="0" lvl="0" marL="0" rtl="0" algn="just">
              <a:spcBef>
                <a:spcPts val="1600"/>
              </a:spcBef>
              <a:spcAft>
                <a:spcPts val="1600"/>
              </a:spcAft>
              <a:buNone/>
            </a:pPr>
            <a:r>
              <a:t/>
            </a:r>
            <a:endParaRPr b="1" sz="2400"/>
          </a:p>
        </p:txBody>
      </p:sp>
      <p:sp>
        <p:nvSpPr>
          <p:cNvPr id="85" name="Google Shape;8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6" name="Google Shape;86;p17"/>
          <p:cNvPicPr preferRelativeResize="0"/>
          <p:nvPr/>
        </p:nvPicPr>
        <p:blipFill>
          <a:blip r:embed="rId3">
            <a:alphaModFix/>
          </a:blip>
          <a:stretch>
            <a:fillRect/>
          </a:stretch>
        </p:blipFill>
        <p:spPr>
          <a:xfrm>
            <a:off x="5909700" y="2710588"/>
            <a:ext cx="2343150" cy="19526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Kotter on Leadership</a:t>
            </a:r>
            <a:endParaRPr/>
          </a:p>
          <a:p>
            <a:pPr indent="0" lvl="0" marL="0" rtl="0" algn="ctr">
              <a:spcBef>
                <a:spcPts val="0"/>
              </a:spcBef>
              <a:spcAft>
                <a:spcPts val="0"/>
              </a:spcAft>
              <a:buNone/>
            </a:pPr>
            <a:r>
              <a:t/>
            </a:r>
            <a:endParaRPr/>
          </a:p>
        </p:txBody>
      </p:sp>
      <p:sp>
        <p:nvSpPr>
          <p:cNvPr id="426" name="Google Shape;426;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0000"/>
                </a:solidFill>
              </a:rPr>
              <a:t>•Set direction</a:t>
            </a:r>
            <a:endParaRPr sz="3000">
              <a:solidFill>
                <a:srgbClr val="FF0000"/>
              </a:solidFill>
            </a:endParaRPr>
          </a:p>
          <a:p>
            <a:pPr indent="0" lvl="0" marL="0" rtl="0" algn="l">
              <a:spcBef>
                <a:spcPts val="1600"/>
              </a:spcBef>
              <a:spcAft>
                <a:spcPts val="0"/>
              </a:spcAft>
              <a:buNone/>
            </a:pPr>
            <a:r>
              <a:rPr lang="en" sz="3000">
                <a:solidFill>
                  <a:srgbClr val="FF0000"/>
                </a:solidFill>
              </a:rPr>
              <a:t>•Align people with the mission</a:t>
            </a:r>
            <a:endParaRPr sz="3000">
              <a:solidFill>
                <a:srgbClr val="FF0000"/>
              </a:solidFill>
            </a:endParaRPr>
          </a:p>
          <a:p>
            <a:pPr indent="0" lvl="0" marL="0" rtl="0" algn="l">
              <a:spcBef>
                <a:spcPts val="1600"/>
              </a:spcBef>
              <a:spcAft>
                <a:spcPts val="1600"/>
              </a:spcAft>
              <a:buNone/>
            </a:pPr>
            <a:r>
              <a:rPr lang="en" sz="3000">
                <a:solidFill>
                  <a:srgbClr val="FF0000"/>
                </a:solidFill>
              </a:rPr>
              <a:t>•Provide motivation and support</a:t>
            </a:r>
            <a:endParaRPr sz="3000">
              <a:solidFill>
                <a:srgbClr val="FF0000"/>
              </a:solidFill>
            </a:endParaRPr>
          </a:p>
        </p:txBody>
      </p:sp>
      <p:sp>
        <p:nvSpPr>
          <p:cNvPr id="427" name="Google Shape;427;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8" name="Google Shape;428;p62"/>
          <p:cNvPicPr preferRelativeResize="0"/>
          <p:nvPr/>
        </p:nvPicPr>
        <p:blipFill>
          <a:blip r:embed="rId3">
            <a:alphaModFix/>
          </a:blip>
          <a:stretch>
            <a:fillRect/>
          </a:stretch>
        </p:blipFill>
        <p:spPr>
          <a:xfrm>
            <a:off x="5989613" y="2977288"/>
            <a:ext cx="2714625" cy="16859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Choose Your Leadership Style</a:t>
            </a:r>
            <a:endParaRPr/>
          </a:p>
        </p:txBody>
      </p:sp>
      <p:sp>
        <p:nvSpPr>
          <p:cNvPr id="434" name="Google Shape;434;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p>
          <a:p>
            <a:pPr indent="0" lvl="0" marL="0" rtl="0" algn="ctr">
              <a:spcBef>
                <a:spcPts val="1600"/>
              </a:spcBef>
              <a:spcAft>
                <a:spcPts val="0"/>
              </a:spcAft>
              <a:buNone/>
            </a:pPr>
            <a:r>
              <a:rPr lang="en" sz="2400">
                <a:solidFill>
                  <a:srgbClr val="1155CC"/>
                </a:solidFill>
              </a:rPr>
              <a:t>“It is a terrible thing to look over your shoulder when you are trying to lead and find no one there”</a:t>
            </a:r>
            <a:endParaRPr sz="2400">
              <a:solidFill>
                <a:srgbClr val="1155CC"/>
              </a:solidFill>
            </a:endParaRPr>
          </a:p>
          <a:p>
            <a:pPr indent="0" lvl="0" marL="0" rtl="0" algn="ctr">
              <a:spcBef>
                <a:spcPts val="1600"/>
              </a:spcBef>
              <a:spcAft>
                <a:spcPts val="1600"/>
              </a:spcAft>
              <a:buNone/>
            </a:pPr>
            <a:r>
              <a:rPr lang="en">
                <a:solidFill>
                  <a:srgbClr val="1155CC"/>
                </a:solidFill>
              </a:rPr>
              <a:t>Franklin Delano Roosevelt</a:t>
            </a:r>
            <a:endParaRPr>
              <a:solidFill>
                <a:srgbClr val="1155CC"/>
              </a:solidFill>
            </a:endParaRPr>
          </a:p>
        </p:txBody>
      </p:sp>
      <p:sp>
        <p:nvSpPr>
          <p:cNvPr id="435" name="Google Shape;435;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Practice</a:t>
            </a:r>
            <a:endParaRPr/>
          </a:p>
        </p:txBody>
      </p:sp>
      <p:sp>
        <p:nvSpPr>
          <p:cNvPr id="441" name="Google Shape;441;p64"/>
          <p:cNvSpPr txBox="1"/>
          <p:nvPr>
            <p:ph idx="1" type="body"/>
          </p:nvPr>
        </p:nvSpPr>
        <p:spPr>
          <a:xfrm>
            <a:off x="311700" y="11322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rPr>
              <a:t>•Identify a change you would like to make</a:t>
            </a:r>
            <a:endParaRPr sz="2400">
              <a:solidFill>
                <a:srgbClr val="000000"/>
              </a:solidFill>
            </a:endParaRPr>
          </a:p>
          <a:p>
            <a:pPr indent="0" lvl="0" marL="0" rtl="0" algn="l">
              <a:spcBef>
                <a:spcPts val="1600"/>
              </a:spcBef>
              <a:spcAft>
                <a:spcPts val="0"/>
              </a:spcAft>
              <a:buNone/>
            </a:pPr>
            <a:r>
              <a:rPr lang="en" sz="2400">
                <a:solidFill>
                  <a:srgbClr val="000000"/>
                </a:solidFill>
              </a:rPr>
              <a:t>Considering models and Leadership styles, identify steps in the process</a:t>
            </a:r>
            <a:endParaRPr sz="2400">
              <a:solidFill>
                <a:srgbClr val="000000"/>
              </a:solidFill>
            </a:endParaRPr>
          </a:p>
          <a:p>
            <a:pPr indent="0" lvl="0" marL="0" rtl="0" algn="l">
              <a:spcBef>
                <a:spcPts val="1600"/>
              </a:spcBef>
              <a:spcAft>
                <a:spcPts val="0"/>
              </a:spcAft>
              <a:buNone/>
            </a:pPr>
            <a:r>
              <a:rPr lang="en" sz="2400">
                <a:solidFill>
                  <a:srgbClr val="000000"/>
                </a:solidFill>
              </a:rPr>
              <a:t>•Report out</a:t>
            </a:r>
            <a:endParaRPr sz="2400">
              <a:solidFill>
                <a:srgbClr val="000000"/>
              </a:solidFill>
            </a:endParaRPr>
          </a:p>
          <a:p>
            <a:pPr indent="0" lvl="0" marL="0" rtl="0" algn="l">
              <a:spcBef>
                <a:spcPts val="1600"/>
              </a:spcBef>
              <a:spcAft>
                <a:spcPts val="1600"/>
              </a:spcAft>
              <a:buNone/>
            </a:pPr>
            <a:r>
              <a:t/>
            </a:r>
            <a:endParaRPr/>
          </a:p>
        </p:txBody>
      </p:sp>
      <p:sp>
        <p:nvSpPr>
          <p:cNvPr id="442" name="Google Shape;442;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43" name="Google Shape;443;p64"/>
          <p:cNvPicPr preferRelativeResize="0"/>
          <p:nvPr/>
        </p:nvPicPr>
        <p:blipFill>
          <a:blip r:embed="rId3">
            <a:alphaModFix/>
          </a:blip>
          <a:stretch>
            <a:fillRect/>
          </a:stretch>
        </p:blipFill>
        <p:spPr>
          <a:xfrm>
            <a:off x="4991975" y="2805838"/>
            <a:ext cx="2457450" cy="18573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47" name="Shape 447"/>
        <p:cNvGrpSpPr/>
        <p:nvPr/>
      </p:nvGrpSpPr>
      <p:grpSpPr>
        <a:xfrm>
          <a:off x="0" y="0"/>
          <a:ext cx="0" cy="0"/>
          <a:chOff x="0" y="0"/>
          <a:chExt cx="0" cy="0"/>
        </a:xfrm>
      </p:grpSpPr>
      <p:sp>
        <p:nvSpPr>
          <p:cNvPr id="448" name="Google Shape;448;p65"/>
          <p:cNvSpPr txBox="1"/>
          <p:nvPr>
            <p:ph type="title"/>
          </p:nvPr>
        </p:nvSpPr>
        <p:spPr>
          <a:xfrm>
            <a:off x="311700" y="1106125"/>
            <a:ext cx="8520600" cy="19635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3000"/>
          </a:p>
          <a:p>
            <a:pPr indent="0" lvl="0" marL="0" rtl="0" algn="ctr">
              <a:lnSpc>
                <a:spcPct val="115000"/>
              </a:lnSpc>
              <a:spcBef>
                <a:spcPts val="0"/>
              </a:spcBef>
              <a:spcAft>
                <a:spcPts val="0"/>
              </a:spcAft>
              <a:buNone/>
            </a:pPr>
            <a:r>
              <a:t/>
            </a:r>
            <a:endParaRPr b="1" sz="3000"/>
          </a:p>
          <a:p>
            <a:pPr indent="0" lvl="0" marL="0" rtl="0" algn="ctr">
              <a:lnSpc>
                <a:spcPct val="115000"/>
              </a:lnSpc>
              <a:spcBef>
                <a:spcPts val="0"/>
              </a:spcBef>
              <a:spcAft>
                <a:spcPts val="0"/>
              </a:spcAft>
              <a:buClr>
                <a:schemeClr val="dk1"/>
              </a:buClr>
              <a:buSzPts val="1100"/>
              <a:buFont typeface="Arial"/>
              <a:buNone/>
            </a:pPr>
            <a:r>
              <a:rPr b="1" lang="en" sz="3000"/>
              <a:t>What percentage of Plans are </a:t>
            </a:r>
            <a:endParaRPr b="1" sz="3000"/>
          </a:p>
          <a:p>
            <a:pPr indent="0" lvl="0" marL="0" rtl="0" algn="ctr">
              <a:lnSpc>
                <a:spcPct val="115000"/>
              </a:lnSpc>
              <a:spcBef>
                <a:spcPts val="0"/>
              </a:spcBef>
              <a:spcAft>
                <a:spcPts val="0"/>
              </a:spcAft>
              <a:buClr>
                <a:schemeClr val="dk1"/>
              </a:buClr>
              <a:buSzPts val="1100"/>
              <a:buFont typeface="Arial"/>
              <a:buNone/>
            </a:pPr>
            <a:r>
              <a:rPr b="1" lang="en" sz="3000"/>
              <a:t>Successful after Three Years</a:t>
            </a:r>
            <a:endParaRPr b="1" sz="3000"/>
          </a:p>
          <a:p>
            <a:pPr indent="0" lvl="0" marL="0" rtl="0" algn="ctr">
              <a:spcBef>
                <a:spcPts val="0"/>
              </a:spcBef>
              <a:spcAft>
                <a:spcPts val="0"/>
              </a:spcAft>
              <a:buNone/>
            </a:pPr>
            <a:r>
              <a:t/>
            </a:r>
            <a:endParaRPr/>
          </a:p>
        </p:txBody>
      </p:sp>
      <p:sp>
        <p:nvSpPr>
          <p:cNvPr id="449" name="Google Shape;449;p65"/>
          <p:cNvSpPr txBox="1"/>
          <p:nvPr>
            <p:ph idx="1" type="body"/>
          </p:nvPr>
        </p:nvSpPr>
        <p:spPr>
          <a:xfrm>
            <a:off x="311700" y="1889250"/>
            <a:ext cx="8520600" cy="256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rgbClr val="FF0000"/>
                </a:solidFill>
              </a:rPr>
              <a:t>Research studies indicate that less than 10% of all strategic plans are successful after three years (Greg Bustin, 2014).</a:t>
            </a:r>
            <a:endParaRPr sz="3000">
              <a:solidFill>
                <a:srgbClr val="FF0000"/>
              </a:solidFill>
            </a:endParaRPr>
          </a:p>
          <a:p>
            <a:pPr indent="0" lvl="0" marL="0" rtl="0" algn="ctr">
              <a:spcBef>
                <a:spcPts val="0"/>
              </a:spcBef>
              <a:spcAft>
                <a:spcPts val="1600"/>
              </a:spcAft>
              <a:buNone/>
            </a:pPr>
            <a:r>
              <a:t/>
            </a:r>
            <a:endParaRPr/>
          </a:p>
        </p:txBody>
      </p:sp>
      <p:pic>
        <p:nvPicPr>
          <p:cNvPr id="450" name="Google Shape;450;p65"/>
          <p:cNvPicPr preferRelativeResize="0"/>
          <p:nvPr/>
        </p:nvPicPr>
        <p:blipFill>
          <a:blip r:embed="rId3">
            <a:alphaModFix/>
          </a:blip>
          <a:stretch>
            <a:fillRect/>
          </a:stretch>
        </p:blipFill>
        <p:spPr>
          <a:xfrm>
            <a:off x="152400" y="152400"/>
            <a:ext cx="1581150" cy="1533525"/>
          </a:xfrm>
          <a:prstGeom prst="rect">
            <a:avLst/>
          </a:prstGeom>
          <a:noFill/>
          <a:ln>
            <a:noFill/>
          </a:ln>
        </p:spPr>
      </p:pic>
      <p:sp>
        <p:nvSpPr>
          <p:cNvPr id="451" name="Google Shape;451;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3000"/>
              <a:t>Attitude Toward Failure</a:t>
            </a:r>
            <a:endParaRPr/>
          </a:p>
        </p:txBody>
      </p:sp>
      <p:sp>
        <p:nvSpPr>
          <p:cNvPr id="457" name="Google Shape;457;p6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•Everyone fails from time to time.</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endParaRPr>
          </a:p>
          <a:p>
            <a:pPr indent="0" lvl="0" marL="0" rtl="0" algn="l">
              <a:spcBef>
                <a:spcPts val="0"/>
              </a:spcBef>
              <a:spcAft>
                <a:spcPts val="0"/>
              </a:spcAft>
              <a:buNone/>
            </a:pPr>
            <a:r>
              <a:rPr lang="en" sz="2000">
                <a:solidFill>
                  <a:schemeClr val="dk1"/>
                </a:solidFill>
              </a:rPr>
              <a:t>•Do you punish or treat it as part of learning?</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•Failure can not be avoided. It is necessary learning that must occur.</a:t>
            </a:r>
            <a:endParaRPr sz="2000">
              <a:solidFill>
                <a:schemeClr val="dk1"/>
              </a:solidFill>
            </a:endParaRPr>
          </a:p>
          <a:p>
            <a:pPr indent="0" lvl="0" marL="0" rtl="0" algn="l">
              <a:spcBef>
                <a:spcPts val="0"/>
              </a:spcBef>
              <a:spcAft>
                <a:spcPts val="1600"/>
              </a:spcAft>
              <a:buNone/>
            </a:pPr>
            <a:r>
              <a:t/>
            </a:r>
            <a:endParaRPr/>
          </a:p>
        </p:txBody>
      </p:sp>
      <p:sp>
        <p:nvSpPr>
          <p:cNvPr id="458" name="Google Shape;458;p66"/>
          <p:cNvSpPr txBox="1"/>
          <p:nvPr>
            <p:ph idx="2" type="body"/>
          </p:nvPr>
        </p:nvSpPr>
        <p:spPr>
          <a:xfrm>
            <a:off x="4832400" y="1152475"/>
            <a:ext cx="3816600" cy="336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59" name="Google Shape;459;p66"/>
          <p:cNvPicPr preferRelativeResize="0"/>
          <p:nvPr/>
        </p:nvPicPr>
        <p:blipFill>
          <a:blip r:embed="rId3">
            <a:alphaModFix/>
          </a:blip>
          <a:stretch>
            <a:fillRect/>
          </a:stretch>
        </p:blipFill>
        <p:spPr>
          <a:xfrm>
            <a:off x="4832400" y="1284775"/>
            <a:ext cx="3284100" cy="3284100"/>
          </a:xfrm>
          <a:prstGeom prst="rect">
            <a:avLst/>
          </a:prstGeom>
          <a:noFill/>
          <a:ln>
            <a:noFill/>
          </a:ln>
        </p:spPr>
      </p:pic>
      <p:sp>
        <p:nvSpPr>
          <p:cNvPr id="460" name="Google Shape;460;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6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solidFill>
                  <a:srgbClr val="0000FF"/>
                </a:solidFill>
              </a:rPr>
              <a:t>Don’t bite off more than you can chew</a:t>
            </a:r>
            <a:endParaRPr sz="2400">
              <a:solidFill>
                <a:schemeClr val="dk1"/>
              </a:solidFill>
            </a:endParaRPr>
          </a:p>
          <a:p>
            <a:pPr indent="0" lvl="0" marL="0" rtl="0" algn="l">
              <a:spcBef>
                <a:spcPts val="0"/>
              </a:spcBef>
              <a:spcAft>
                <a:spcPts val="0"/>
              </a:spcAft>
              <a:buNone/>
            </a:pPr>
            <a:r>
              <a:t/>
            </a:r>
            <a:endParaRPr/>
          </a:p>
        </p:txBody>
      </p:sp>
      <p:pic>
        <p:nvPicPr>
          <p:cNvPr id="466" name="Google Shape;466;p67"/>
          <p:cNvPicPr preferRelativeResize="0"/>
          <p:nvPr/>
        </p:nvPicPr>
        <p:blipFill>
          <a:blip r:embed="rId3">
            <a:alphaModFix/>
          </a:blip>
          <a:stretch>
            <a:fillRect/>
          </a:stretch>
        </p:blipFill>
        <p:spPr>
          <a:xfrm>
            <a:off x="616100" y="152400"/>
            <a:ext cx="4757176" cy="3901125"/>
          </a:xfrm>
          <a:prstGeom prst="rect">
            <a:avLst/>
          </a:prstGeom>
          <a:noFill/>
          <a:ln>
            <a:noFill/>
          </a:ln>
        </p:spPr>
      </p:pic>
      <p:sp>
        <p:nvSpPr>
          <p:cNvPr id="467" name="Google Shape;467;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rPr>
              <a:t>•Keep it simple</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•If it is measured, it is improved    </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•Use the data for improvement</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•Keep it simple</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•Assessment must be used</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•Multiple measures over multiple times</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•Valid, reliable, and useable</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rgbClr val="FF0000"/>
                </a:solidFill>
              </a:rPr>
              <a:t>•USE THE PROPER SYSTEMS AND TERMS</a:t>
            </a:r>
            <a:endParaRPr sz="2000"/>
          </a:p>
        </p:txBody>
      </p:sp>
      <p:sp>
        <p:nvSpPr>
          <p:cNvPr id="473" name="Google Shape;473;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00000"/>
                </a:solidFill>
              </a:rPr>
              <a:t>Key Components</a:t>
            </a:r>
            <a:endParaRPr sz="3000">
              <a:solidFill>
                <a:srgbClr val="000000"/>
              </a:solidFill>
            </a:endParaRPr>
          </a:p>
          <a:p>
            <a:pPr indent="0" lvl="0" marL="0" rtl="0" algn="l">
              <a:spcBef>
                <a:spcPts val="0"/>
              </a:spcBef>
              <a:spcAft>
                <a:spcPts val="0"/>
              </a:spcAft>
              <a:buNone/>
            </a:pPr>
            <a:r>
              <a:t/>
            </a:r>
            <a:endParaRPr/>
          </a:p>
        </p:txBody>
      </p:sp>
      <p:pic>
        <p:nvPicPr>
          <p:cNvPr id="474" name="Google Shape;474;p68"/>
          <p:cNvPicPr preferRelativeResize="0"/>
          <p:nvPr/>
        </p:nvPicPr>
        <p:blipFill>
          <a:blip r:embed="rId3">
            <a:alphaModFix/>
          </a:blip>
          <a:stretch>
            <a:fillRect/>
          </a:stretch>
        </p:blipFill>
        <p:spPr>
          <a:xfrm>
            <a:off x="6015538" y="2215200"/>
            <a:ext cx="2333625" cy="1962150"/>
          </a:xfrm>
          <a:prstGeom prst="rect">
            <a:avLst/>
          </a:prstGeom>
          <a:noFill/>
          <a:ln>
            <a:noFill/>
          </a:ln>
        </p:spPr>
      </p:pic>
      <p:sp>
        <p:nvSpPr>
          <p:cNvPr id="475" name="Google Shape;475;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69"/>
          <p:cNvSpPr txBox="1"/>
          <p:nvPr>
            <p:ph type="title"/>
          </p:nvPr>
        </p:nvSpPr>
        <p:spPr>
          <a:xfrm>
            <a:off x="311700" y="74975"/>
            <a:ext cx="8520600" cy="86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Change Process Planning Protocol</a:t>
            </a:r>
            <a:endParaRPr/>
          </a:p>
          <a:p>
            <a:pPr indent="0" lvl="0" marL="0" rtl="0" algn="ctr">
              <a:spcBef>
                <a:spcPts val="0"/>
              </a:spcBef>
              <a:spcAft>
                <a:spcPts val="0"/>
              </a:spcAft>
              <a:buNone/>
            </a:pPr>
            <a:r>
              <a:t/>
            </a:r>
            <a:endParaRPr sz="900"/>
          </a:p>
          <a:p>
            <a:pPr indent="0" lvl="0" marL="0" rtl="0" algn="l">
              <a:spcBef>
                <a:spcPts val="0"/>
              </a:spcBef>
              <a:spcAft>
                <a:spcPts val="0"/>
              </a:spcAft>
              <a:buNone/>
            </a:pPr>
            <a:r>
              <a:rPr b="1" lang="en" sz="1400"/>
              <a:t>Originator:										Date:</a:t>
            </a:r>
            <a:endParaRPr b="1" sz="1400"/>
          </a:p>
        </p:txBody>
      </p:sp>
      <p:sp>
        <p:nvSpPr>
          <p:cNvPr id="481" name="Google Shape;481;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82" name="Google Shape;482;p69"/>
          <p:cNvGraphicFramePr/>
          <p:nvPr/>
        </p:nvGraphicFramePr>
        <p:xfrm>
          <a:off x="311700" y="1240275"/>
          <a:ext cx="3000000" cy="3000000"/>
        </p:xfrm>
        <a:graphic>
          <a:graphicData uri="http://schemas.openxmlformats.org/drawingml/2006/table">
            <a:tbl>
              <a:tblPr>
                <a:noFill/>
                <a:tableStyleId>{DA2A9D37-9141-4C41-8C00-F180137D8886}</a:tableStyleId>
              </a:tblPr>
              <a:tblGrid>
                <a:gridCol w="3919825"/>
                <a:gridCol w="4600775"/>
              </a:tblGrid>
              <a:tr h="399750">
                <a:tc>
                  <a:txBody>
                    <a:bodyPr>
                      <a:noAutofit/>
                    </a:bodyPr>
                    <a:lstStyle/>
                    <a:p>
                      <a:pPr indent="0" lvl="0" marL="0" rtl="0" algn="l">
                        <a:spcBef>
                          <a:spcPts val="0"/>
                        </a:spcBef>
                        <a:spcAft>
                          <a:spcPts val="0"/>
                        </a:spcAft>
                        <a:buNone/>
                      </a:pPr>
                      <a:r>
                        <a:rPr b="1" lang="en"/>
                        <a:t>Question:</a:t>
                      </a:r>
                      <a:endParaRPr b="1"/>
                    </a:p>
                  </a:txBody>
                  <a:tcPr marT="91425" marB="91425" marR="91425" marL="91425"/>
                </a:tc>
                <a:tc>
                  <a:txBody>
                    <a:bodyPr>
                      <a:noAutofit/>
                    </a:bodyPr>
                    <a:lstStyle/>
                    <a:p>
                      <a:pPr indent="0" lvl="0" marL="0" rtl="0" algn="l">
                        <a:spcBef>
                          <a:spcPts val="0"/>
                        </a:spcBef>
                        <a:spcAft>
                          <a:spcPts val="0"/>
                        </a:spcAft>
                        <a:buNone/>
                      </a:pPr>
                      <a:r>
                        <a:rPr b="1" lang="en"/>
                        <a:t>Answer:</a:t>
                      </a:r>
                      <a:endParaRPr b="1"/>
                    </a:p>
                  </a:txBody>
                  <a:tcPr marT="91425" marB="91425" marR="91425" marL="91425"/>
                </a:tc>
              </a:tr>
              <a:tr h="837500">
                <a:tc>
                  <a:txBody>
                    <a:bodyPr>
                      <a:noAutofit/>
                    </a:bodyPr>
                    <a:lstStyle/>
                    <a:p>
                      <a:pPr indent="0" lvl="0" marL="0" rtl="0" algn="l">
                        <a:spcBef>
                          <a:spcPts val="0"/>
                        </a:spcBef>
                        <a:spcAft>
                          <a:spcPts val="0"/>
                        </a:spcAft>
                        <a:buNone/>
                      </a:pPr>
                      <a:r>
                        <a:rPr lang="en" sz="1200"/>
                        <a:t>Begin with the end in mind- describe the desired change: (vision)</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r h="837500">
                <a:tc>
                  <a:txBody>
                    <a:bodyPr>
                      <a:noAutofit/>
                    </a:bodyPr>
                    <a:lstStyle/>
                    <a:p>
                      <a:pPr indent="0" lvl="0" marL="0" rtl="0" algn="l">
                        <a:spcBef>
                          <a:spcPts val="0"/>
                        </a:spcBef>
                        <a:spcAft>
                          <a:spcPts val="0"/>
                        </a:spcAft>
                        <a:buNone/>
                      </a:pPr>
                      <a:r>
                        <a:rPr lang="en" sz="1200"/>
                        <a:t>Why this change is needed: (vision)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r h="837500">
                <a:tc>
                  <a:txBody>
                    <a:bodyPr>
                      <a:noAutofit/>
                    </a:bodyPr>
                    <a:lstStyle/>
                    <a:p>
                      <a:pPr indent="0" lvl="0" marL="0" rtl="0" algn="l">
                        <a:spcBef>
                          <a:spcPts val="0"/>
                        </a:spcBef>
                        <a:spcAft>
                          <a:spcPts val="0"/>
                        </a:spcAft>
                        <a:buNone/>
                      </a:pPr>
                      <a:r>
                        <a:rPr lang="en" sz="1200"/>
                        <a:t>What the change will look like if successful:</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88" name="Google Shape;488;p70"/>
          <p:cNvGraphicFramePr/>
          <p:nvPr/>
        </p:nvGraphicFramePr>
        <p:xfrm>
          <a:off x="498725" y="150600"/>
          <a:ext cx="3000000" cy="3000000"/>
        </p:xfrm>
        <a:graphic>
          <a:graphicData uri="http://schemas.openxmlformats.org/drawingml/2006/table">
            <a:tbl>
              <a:tblPr>
                <a:noFill/>
                <a:tableStyleId>{DA2A9D37-9141-4C41-8C00-F180137D8886}</a:tableStyleId>
              </a:tblPr>
              <a:tblGrid>
                <a:gridCol w="3339550"/>
                <a:gridCol w="4591825"/>
              </a:tblGrid>
              <a:tr h="389450">
                <a:tc>
                  <a:txBody>
                    <a:bodyPr>
                      <a:noAutofit/>
                    </a:bodyPr>
                    <a:lstStyle/>
                    <a:p>
                      <a:pPr indent="0" lvl="0" marL="0" rtl="0" algn="l">
                        <a:spcBef>
                          <a:spcPts val="0"/>
                        </a:spcBef>
                        <a:spcAft>
                          <a:spcPts val="0"/>
                        </a:spcAft>
                        <a:buNone/>
                      </a:pPr>
                      <a:r>
                        <a:rPr b="1" lang="en"/>
                        <a:t>Question:</a:t>
                      </a:r>
                      <a:endParaRPr b="1"/>
                    </a:p>
                  </a:txBody>
                  <a:tcPr marT="91425" marB="91425" marR="91425" marL="91425"/>
                </a:tc>
                <a:tc>
                  <a:txBody>
                    <a:bodyPr>
                      <a:noAutofit/>
                    </a:bodyPr>
                    <a:lstStyle/>
                    <a:p>
                      <a:pPr indent="0" lvl="0" marL="0" rtl="0" algn="l">
                        <a:spcBef>
                          <a:spcPts val="0"/>
                        </a:spcBef>
                        <a:spcAft>
                          <a:spcPts val="0"/>
                        </a:spcAft>
                        <a:buNone/>
                      </a:pPr>
                      <a:r>
                        <a:rPr b="1" lang="en"/>
                        <a:t>Answer:</a:t>
                      </a:r>
                      <a:endParaRPr b="1"/>
                    </a:p>
                  </a:txBody>
                  <a:tcPr marT="91425" marB="91425" marR="91425" marL="91425"/>
                </a:tc>
              </a:tr>
              <a:tr h="852275">
                <a:tc>
                  <a:txBody>
                    <a:bodyPr>
                      <a:noAutofit/>
                    </a:bodyPr>
                    <a:lstStyle/>
                    <a:p>
                      <a:pPr indent="0" lvl="0" marL="0" rtl="0" algn="l">
                        <a:spcBef>
                          <a:spcPts val="0"/>
                        </a:spcBef>
                        <a:spcAft>
                          <a:spcPts val="0"/>
                        </a:spcAft>
                        <a:buNone/>
                      </a:pPr>
                      <a:r>
                        <a:rPr lang="en" sz="1200"/>
                        <a:t>Possible unintended consequences:</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r h="1013350">
                <a:tc>
                  <a:txBody>
                    <a:bodyPr>
                      <a:noAutofit/>
                    </a:bodyPr>
                    <a:lstStyle/>
                    <a:p>
                      <a:pPr indent="0" lvl="0" marL="0" rtl="0" algn="l">
                        <a:spcBef>
                          <a:spcPts val="0"/>
                        </a:spcBef>
                        <a:spcAft>
                          <a:spcPts val="0"/>
                        </a:spcAft>
                        <a:buNone/>
                      </a:pPr>
                      <a:r>
                        <a:rPr lang="en" sz="1200"/>
                        <a:t>Timeline for completion: (incentives)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r h="1027175">
                <a:tc>
                  <a:txBody>
                    <a:bodyPr>
                      <a:noAutofit/>
                    </a:bodyPr>
                    <a:lstStyle/>
                    <a:p>
                      <a:pPr indent="0" lvl="0" marL="0" rtl="0" algn="l">
                        <a:spcBef>
                          <a:spcPts val="0"/>
                        </a:spcBef>
                        <a:spcAft>
                          <a:spcPts val="0"/>
                        </a:spcAft>
                        <a:buNone/>
                      </a:pPr>
                      <a:r>
                        <a:rPr lang="en" sz="1200"/>
                        <a:t>Those to be involved and their roles:</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r h="540700">
                <a:tc>
                  <a:txBody>
                    <a:bodyPr>
                      <a:noAutofit/>
                    </a:bodyPr>
                    <a:lstStyle/>
                    <a:p>
                      <a:pPr indent="0" lvl="0" marL="0" rtl="0" algn="l">
                        <a:spcBef>
                          <a:spcPts val="0"/>
                        </a:spcBef>
                        <a:spcAft>
                          <a:spcPts val="0"/>
                        </a:spcAft>
                        <a:buNone/>
                      </a:pPr>
                      <a:r>
                        <a:rPr lang="en" sz="1200"/>
                        <a:t>What skills (training) and resources will be needed</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r h="361075">
                <a:tc>
                  <a:txBody>
                    <a:bodyPr>
                      <a:noAutofit/>
                    </a:bodyPr>
                    <a:lstStyle/>
                    <a:p>
                      <a:pPr indent="0" lvl="0" marL="0" rtl="0" algn="l">
                        <a:spcBef>
                          <a:spcPts val="0"/>
                        </a:spcBef>
                        <a:spcAft>
                          <a:spcPts val="0"/>
                        </a:spcAft>
                        <a:buNone/>
                      </a:pPr>
                      <a:r>
                        <a:rPr lang="en" sz="1200"/>
                        <a:t>Other stakeholders:</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r h="361075">
                <a:tc>
                  <a:txBody>
                    <a:bodyPr>
                      <a:noAutofit/>
                    </a:bodyPr>
                    <a:lstStyle/>
                    <a:p>
                      <a:pPr indent="0" lvl="0" marL="0" rtl="0" algn="l">
                        <a:spcBef>
                          <a:spcPts val="0"/>
                        </a:spcBef>
                        <a:spcAft>
                          <a:spcPts val="0"/>
                        </a:spcAft>
                        <a:buNone/>
                      </a:pPr>
                      <a:r>
                        <a:rPr lang="en" sz="1200"/>
                        <a:t>Active participants:</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r h="361075">
                <a:tc>
                  <a:txBody>
                    <a:bodyPr>
                      <a:noAutofit/>
                    </a:bodyPr>
                    <a:lstStyle/>
                    <a:p>
                      <a:pPr indent="0" lvl="0" marL="0" rtl="0" algn="l">
                        <a:spcBef>
                          <a:spcPts val="0"/>
                        </a:spcBef>
                        <a:spcAft>
                          <a:spcPts val="0"/>
                        </a:spcAft>
                        <a:buNone/>
                      </a:pPr>
                      <a:r>
                        <a:rPr lang="en" sz="1200"/>
                        <a:t>Role(s) in the change process</a:t>
                      </a:r>
                      <a:endParaRPr sz="1200"/>
                    </a:p>
                  </a:txBody>
                  <a:tcPr marT="91425" marB="91425" marR="91425" marL="91425"/>
                </a:tc>
                <a:tc>
                  <a:txBody>
                    <a:bodyPr>
                      <a:noAutofit/>
                    </a:bodyPr>
                    <a:lstStyle/>
                    <a:p>
                      <a:pPr indent="0" lvl="0" marL="0" rtl="0" algn="l">
                        <a:spcBef>
                          <a:spcPts val="0"/>
                        </a:spcBef>
                        <a:spcAft>
                          <a:spcPts val="0"/>
                        </a:spcAft>
                        <a:buNone/>
                      </a:pPr>
                      <a:r>
                        <a:t/>
                      </a:r>
                      <a:endParaRPr sz="1200"/>
                    </a:p>
                  </a:txBody>
                  <a:tcPr marT="91425" marB="91425" marR="91425" marL="91425"/>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94" name="Google Shape;494;p71"/>
          <p:cNvGraphicFramePr/>
          <p:nvPr/>
        </p:nvGraphicFramePr>
        <p:xfrm>
          <a:off x="952500" y="216850"/>
          <a:ext cx="3000000" cy="3000000"/>
        </p:xfrm>
        <a:graphic>
          <a:graphicData uri="http://schemas.openxmlformats.org/drawingml/2006/table">
            <a:tbl>
              <a:tblPr>
                <a:noFill/>
                <a:tableStyleId>{DA2A9D37-9141-4C41-8C00-F180137D8886}</a:tableStyleId>
              </a:tblPr>
              <a:tblGrid>
                <a:gridCol w="2464350"/>
                <a:gridCol w="4774650"/>
              </a:tblGrid>
              <a:tr h="2338700">
                <a:tc>
                  <a:txBody>
                    <a:bodyPr>
                      <a:noAutofit/>
                    </a:bodyPr>
                    <a:lstStyle/>
                    <a:p>
                      <a:pPr indent="0" lvl="0" marL="0" rtl="0" algn="l">
                        <a:spcBef>
                          <a:spcPts val="0"/>
                        </a:spcBef>
                        <a:spcAft>
                          <a:spcPts val="0"/>
                        </a:spcAft>
                        <a:buNone/>
                      </a:pPr>
                      <a:r>
                        <a:rPr lang="en" sz="1200"/>
                        <a:t>Steps needed to accomplish the change:(action plan)</a:t>
                      </a:r>
                      <a:endParaRPr sz="1200"/>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r h="2338700">
                <a:tc>
                  <a:txBody>
                    <a:bodyPr>
                      <a:noAutofit/>
                    </a:bodyPr>
                    <a:lstStyle/>
                    <a:p>
                      <a:pPr indent="0" lvl="0" marL="0" rtl="0" algn="l">
                        <a:spcBef>
                          <a:spcPts val="0"/>
                        </a:spcBef>
                        <a:spcAft>
                          <a:spcPts val="0"/>
                        </a:spcAft>
                        <a:buNone/>
                      </a:pPr>
                      <a:r>
                        <a:rPr lang="en"/>
                        <a:t>Ongoing status notes:</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ic Sans MS"/>
                <a:ea typeface="Comic Sans MS"/>
                <a:cs typeface="Comic Sans MS"/>
                <a:sym typeface="Comic Sans MS"/>
              </a:rPr>
              <a:t>The Illusion of the Broken System</a:t>
            </a:r>
            <a:endParaRPr>
              <a:latin typeface="Comic Sans MS"/>
              <a:ea typeface="Comic Sans MS"/>
              <a:cs typeface="Comic Sans MS"/>
              <a:sym typeface="Comic Sans MS"/>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•Common myth driving change initiatives: We need to change because something is broken</a:t>
            </a:r>
            <a:endParaRPr>
              <a:latin typeface="Comic Sans MS"/>
              <a:ea typeface="Comic Sans MS"/>
              <a:cs typeface="Comic Sans MS"/>
              <a:sym typeface="Comic Sans MS"/>
            </a:endParaRPr>
          </a:p>
          <a:p>
            <a:pPr indent="0" lvl="0" marL="0" rtl="0" algn="l">
              <a:spcBef>
                <a:spcPts val="1600"/>
              </a:spcBef>
              <a:spcAft>
                <a:spcPts val="0"/>
              </a:spcAft>
              <a:buNone/>
            </a:pPr>
            <a:r>
              <a:rPr lang="en">
                <a:latin typeface="Comic Sans MS"/>
                <a:ea typeface="Comic Sans MS"/>
                <a:cs typeface="Comic Sans MS"/>
                <a:sym typeface="Comic Sans MS"/>
              </a:rPr>
              <a:t>•Reality is: It is the way it is because the people in that system want it that way</a:t>
            </a:r>
            <a:endParaRPr>
              <a:latin typeface="Comic Sans MS"/>
              <a:ea typeface="Comic Sans MS"/>
              <a:cs typeface="Comic Sans MS"/>
              <a:sym typeface="Comic Sans MS"/>
            </a:endParaRPr>
          </a:p>
          <a:p>
            <a:pPr indent="0" lvl="0" marL="0" rtl="0" algn="l">
              <a:spcBef>
                <a:spcPts val="1600"/>
              </a:spcBef>
              <a:spcAft>
                <a:spcPts val="0"/>
              </a:spcAft>
              <a:buNone/>
            </a:pPr>
            <a:r>
              <a:rPr lang="en">
                <a:latin typeface="Comic Sans MS"/>
                <a:ea typeface="Comic Sans MS"/>
                <a:cs typeface="Comic Sans MS"/>
                <a:sym typeface="Comic Sans MS"/>
              </a:rPr>
              <a:t>•Bottom line: There is no such thing as a dysfunctional organization, because every organization is perfectly aligned to achieve the results it currently gets</a:t>
            </a:r>
            <a:endParaRPr>
              <a:latin typeface="Comic Sans MS"/>
              <a:ea typeface="Comic Sans MS"/>
              <a:cs typeface="Comic Sans MS"/>
              <a:sym typeface="Comic Sans MS"/>
            </a:endParaRPr>
          </a:p>
          <a:p>
            <a:pPr indent="0" lvl="0" marL="0" rtl="0" algn="ctr">
              <a:spcBef>
                <a:spcPts val="1600"/>
              </a:spcBef>
              <a:spcAft>
                <a:spcPts val="1600"/>
              </a:spcAft>
              <a:buNone/>
            </a:pPr>
            <a:r>
              <a:t/>
            </a:r>
            <a:endParaRPr/>
          </a:p>
        </p:txBody>
      </p:sp>
      <p:pic>
        <p:nvPicPr>
          <p:cNvPr id="93" name="Google Shape;93;p18"/>
          <p:cNvPicPr preferRelativeResize="0"/>
          <p:nvPr/>
        </p:nvPicPr>
        <p:blipFill>
          <a:blip r:embed="rId3">
            <a:alphaModFix/>
          </a:blip>
          <a:stretch>
            <a:fillRect/>
          </a:stretch>
        </p:blipFill>
        <p:spPr>
          <a:xfrm>
            <a:off x="2723700" y="3596388"/>
            <a:ext cx="3352800" cy="1362075"/>
          </a:xfrm>
          <a:prstGeom prst="rect">
            <a:avLst/>
          </a:prstGeom>
          <a:noFill/>
          <a:ln>
            <a:noFill/>
          </a:ln>
        </p:spPr>
      </p:pic>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0" name="Google Shape;500;p72"/>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Recommended Bibliography </a:t>
            </a:r>
            <a:endParaRPr sz="1800"/>
          </a:p>
          <a:p>
            <a:pPr indent="0" lvl="0" marL="0" rtl="0" algn="ctr">
              <a:spcBef>
                <a:spcPts val="0"/>
              </a:spcBef>
              <a:spcAft>
                <a:spcPts val="0"/>
              </a:spcAft>
              <a:buNone/>
            </a:pPr>
            <a:r>
              <a:rPr lang="en" sz="1800"/>
              <a:t>Leadership and Change</a:t>
            </a:r>
            <a:endParaRPr sz="1800"/>
          </a:p>
        </p:txBody>
      </p:sp>
      <p:sp>
        <p:nvSpPr>
          <p:cNvPr id="501" name="Google Shape;501;p72"/>
          <p:cNvSpPr txBox="1"/>
          <p:nvPr>
            <p:ph idx="4294967295"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u="sng">
                <a:solidFill>
                  <a:srgbClr val="000000"/>
                </a:solidFill>
              </a:rPr>
              <a:t>Leadership</a:t>
            </a:r>
            <a:endParaRPr sz="1200" u="sng">
              <a:solidFill>
                <a:srgbClr val="000000"/>
              </a:solidFill>
            </a:endParaRPr>
          </a:p>
          <a:p>
            <a:pPr indent="0" lvl="0" marL="0" rtl="0" algn="l">
              <a:lnSpc>
                <a:spcPct val="100000"/>
              </a:lnSpc>
              <a:spcBef>
                <a:spcPts val="0"/>
              </a:spcBef>
              <a:spcAft>
                <a:spcPts val="0"/>
              </a:spcAft>
              <a:buNone/>
            </a:pPr>
            <a:r>
              <a:rPr lang="en" sz="1200">
                <a:solidFill>
                  <a:srgbClr val="000000"/>
                </a:solidFill>
              </a:rPr>
              <a:t>Brown, Roediger III, McDaniel. </a:t>
            </a:r>
            <a:r>
              <a:rPr lang="en" sz="1200" u="sng">
                <a:solidFill>
                  <a:srgbClr val="000000"/>
                </a:solidFill>
              </a:rPr>
              <a:t>Make it Stick.</a:t>
            </a:r>
            <a:r>
              <a:rPr lang="en" sz="1200">
                <a:solidFill>
                  <a:srgbClr val="000000"/>
                </a:solidFill>
              </a:rPr>
              <a:t> 2014. Belknap Harvard</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Collins. </a:t>
            </a:r>
            <a:r>
              <a:rPr lang="en" sz="1200" u="sng">
                <a:solidFill>
                  <a:srgbClr val="000000"/>
                </a:solidFill>
              </a:rPr>
              <a:t>Good to Great.</a:t>
            </a:r>
            <a:r>
              <a:rPr lang="en" sz="1200">
                <a:solidFill>
                  <a:srgbClr val="000000"/>
                </a:solidFill>
              </a:rPr>
              <a:t> 2001. Harper-Collins.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Combs, Miser and Whitaker. </a:t>
            </a:r>
            <a:r>
              <a:rPr lang="en" sz="1200" u="sng">
                <a:solidFill>
                  <a:srgbClr val="000000"/>
                </a:solidFill>
              </a:rPr>
              <a:t>On Becoming a School Leader.</a:t>
            </a:r>
            <a:r>
              <a:rPr lang="en" sz="1200">
                <a:solidFill>
                  <a:srgbClr val="000000"/>
                </a:solidFill>
              </a:rPr>
              <a:t> 1999. ASCD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Cottrell. </a:t>
            </a:r>
            <a:r>
              <a:rPr lang="en" sz="1200" u="sng">
                <a:solidFill>
                  <a:srgbClr val="000000"/>
                </a:solidFill>
              </a:rPr>
              <a:t>Monday Morning Leadership.</a:t>
            </a:r>
            <a:r>
              <a:rPr lang="en" sz="1200">
                <a:solidFill>
                  <a:srgbClr val="000000"/>
                </a:solidFill>
              </a:rPr>
              <a:t> 2002. Cornerstone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DePree. </a:t>
            </a:r>
            <a:r>
              <a:rPr lang="en" sz="1200" u="sng">
                <a:solidFill>
                  <a:srgbClr val="000000"/>
                </a:solidFill>
              </a:rPr>
              <a:t>Leadership Jazz.</a:t>
            </a:r>
            <a:r>
              <a:rPr lang="en" sz="1200">
                <a:solidFill>
                  <a:srgbClr val="000000"/>
                </a:solidFill>
              </a:rPr>
              <a:t> 1992. Doubleday.</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Dweck. </a:t>
            </a:r>
            <a:r>
              <a:rPr lang="en" sz="1200" u="sng">
                <a:solidFill>
                  <a:srgbClr val="000000"/>
                </a:solidFill>
              </a:rPr>
              <a:t>Mindset.</a:t>
            </a:r>
            <a:r>
              <a:rPr lang="en" sz="1200">
                <a:solidFill>
                  <a:srgbClr val="000000"/>
                </a:solidFill>
              </a:rPr>
              <a:t> 2016 Ballantine Books.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Gladwell. </a:t>
            </a:r>
            <a:r>
              <a:rPr lang="en" sz="1200" u="sng">
                <a:solidFill>
                  <a:srgbClr val="000000"/>
                </a:solidFill>
              </a:rPr>
              <a:t>Blink.</a:t>
            </a:r>
            <a:r>
              <a:rPr lang="en" sz="1200">
                <a:solidFill>
                  <a:srgbClr val="000000"/>
                </a:solidFill>
              </a:rPr>
              <a:t> 2005. Back Bay Books.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Gladwell. </a:t>
            </a:r>
            <a:r>
              <a:rPr lang="en" sz="1200" u="sng">
                <a:solidFill>
                  <a:srgbClr val="000000"/>
                </a:solidFill>
              </a:rPr>
              <a:t>David and Goliath.</a:t>
            </a:r>
            <a:r>
              <a:rPr lang="en" sz="1200">
                <a:solidFill>
                  <a:srgbClr val="000000"/>
                </a:solidFill>
              </a:rPr>
              <a:t> 201. Back Bay Books.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Gladwell. </a:t>
            </a:r>
            <a:r>
              <a:rPr lang="en" sz="1200" u="sng">
                <a:solidFill>
                  <a:srgbClr val="000000"/>
                </a:solidFill>
              </a:rPr>
              <a:t>Outliers.</a:t>
            </a:r>
            <a:r>
              <a:rPr lang="en" sz="1200">
                <a:solidFill>
                  <a:srgbClr val="000000"/>
                </a:solidFill>
              </a:rPr>
              <a:t> 2008. Back Bay Books.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Gladwell. </a:t>
            </a:r>
            <a:r>
              <a:rPr lang="en" sz="1200" u="sng">
                <a:solidFill>
                  <a:srgbClr val="000000"/>
                </a:solidFill>
              </a:rPr>
              <a:t>The Tipping Point.</a:t>
            </a:r>
            <a:r>
              <a:rPr lang="en" sz="1200">
                <a:solidFill>
                  <a:srgbClr val="000000"/>
                </a:solidFill>
              </a:rPr>
              <a:t> 2002. Back Bay Books.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Glanz. </a:t>
            </a:r>
            <a:r>
              <a:rPr lang="en" sz="1200" u="sng">
                <a:solidFill>
                  <a:srgbClr val="000000"/>
                </a:solidFill>
              </a:rPr>
              <a:t>Finding Your Leadership Style.</a:t>
            </a:r>
            <a:r>
              <a:rPr lang="en" sz="1200">
                <a:solidFill>
                  <a:srgbClr val="000000"/>
                </a:solidFill>
              </a:rPr>
              <a:t> 2002. ASCD Press</a:t>
            </a:r>
            <a:endParaRPr sz="1200">
              <a:solidFill>
                <a:srgbClr val="000000"/>
              </a:solidFill>
            </a:endParaRPr>
          </a:p>
          <a:p>
            <a:pPr indent="0" lvl="0" marL="0" rtl="0" algn="l">
              <a:lnSpc>
                <a:spcPct val="100000"/>
              </a:lnSpc>
              <a:spcBef>
                <a:spcPts val="0"/>
              </a:spcBef>
              <a:spcAft>
                <a:spcPts val="0"/>
              </a:spcAft>
              <a:buNone/>
            </a:pPr>
            <a:r>
              <a:rPr lang="en" sz="1200" u="sng">
                <a:solidFill>
                  <a:srgbClr val="000000"/>
                </a:solidFill>
              </a:rPr>
              <a:t>HBR’s 10 Must Reads on Leadership Style.</a:t>
            </a:r>
            <a:r>
              <a:rPr lang="en" sz="1200">
                <a:solidFill>
                  <a:srgbClr val="000000"/>
                </a:solidFill>
              </a:rPr>
              <a:t> 2011 Harvard Business School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Hougard and Carter. </a:t>
            </a:r>
            <a:r>
              <a:rPr lang="en" sz="1200" u="sng">
                <a:solidFill>
                  <a:srgbClr val="000000"/>
                </a:solidFill>
              </a:rPr>
              <a:t>The Mind of the Leader.</a:t>
            </a:r>
            <a:r>
              <a:rPr lang="en" sz="1200">
                <a:solidFill>
                  <a:srgbClr val="000000"/>
                </a:solidFill>
              </a:rPr>
              <a:t> 2018. Harvard Business Review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Johansson. </a:t>
            </a:r>
            <a:r>
              <a:rPr lang="en" sz="1200" u="sng">
                <a:solidFill>
                  <a:srgbClr val="000000"/>
                </a:solidFill>
              </a:rPr>
              <a:t>The Medici Effect.</a:t>
            </a:r>
            <a:r>
              <a:rPr lang="en" sz="1200">
                <a:solidFill>
                  <a:srgbClr val="000000"/>
                </a:solidFill>
              </a:rPr>
              <a:t> 2006 Harvard Business Review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Keller. </a:t>
            </a:r>
            <a:r>
              <a:rPr lang="en" sz="1200" u="sng">
                <a:solidFill>
                  <a:srgbClr val="000000"/>
                </a:solidFill>
              </a:rPr>
              <a:t>The One Thing.</a:t>
            </a:r>
            <a:r>
              <a:rPr lang="en" sz="1200">
                <a:solidFill>
                  <a:srgbClr val="000000"/>
                </a:solidFill>
              </a:rPr>
              <a:t> 2012. Bard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Kise. </a:t>
            </a:r>
            <a:r>
              <a:rPr lang="en" sz="1200" u="sng">
                <a:solidFill>
                  <a:srgbClr val="000000"/>
                </a:solidFill>
              </a:rPr>
              <a:t>Intentional Leadership:</a:t>
            </a:r>
            <a:r>
              <a:rPr lang="en" sz="1200">
                <a:solidFill>
                  <a:srgbClr val="000000"/>
                </a:solidFill>
              </a:rPr>
              <a:t> 12 Lenses. 2013. Tiple Nickel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Kouzes and Posner. </a:t>
            </a:r>
            <a:r>
              <a:rPr lang="en" sz="1200" u="sng">
                <a:solidFill>
                  <a:srgbClr val="000000"/>
                </a:solidFill>
              </a:rPr>
              <a:t>The Leadership Challenge.</a:t>
            </a:r>
            <a:r>
              <a:rPr lang="en" sz="1200">
                <a:solidFill>
                  <a:srgbClr val="000000"/>
                </a:solidFill>
              </a:rPr>
              <a:t> 2002 Jossey-Bass.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Kouzes and Posner. </a:t>
            </a:r>
            <a:r>
              <a:rPr lang="en" sz="1200" u="sng">
                <a:solidFill>
                  <a:srgbClr val="000000"/>
                </a:solidFill>
              </a:rPr>
              <a:t>The Truth About Leadership. 2010 Jossey-Bass</a:t>
            </a:r>
            <a:endParaRPr sz="1200" u="sng">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1600"/>
              </a:spcBef>
              <a:spcAft>
                <a:spcPts val="0"/>
              </a:spcAft>
              <a:buNone/>
            </a:pPr>
            <a:r>
              <a:t/>
            </a:r>
            <a:endParaRPr sz="1200">
              <a:solidFill>
                <a:srgbClr val="000000"/>
              </a:solidFill>
            </a:endParaRPr>
          </a:p>
          <a:p>
            <a:pPr indent="0" lvl="0" marL="0" rtl="0" algn="l">
              <a:lnSpc>
                <a:spcPct val="100000"/>
              </a:lnSpc>
              <a:spcBef>
                <a:spcPts val="1600"/>
              </a:spcBef>
              <a:spcAft>
                <a:spcPts val="1600"/>
              </a:spcAft>
              <a:buNone/>
            </a:pPr>
            <a:r>
              <a:t/>
            </a:r>
            <a:endParaRPr sz="1200">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7" name="Google Shape;507;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000000"/>
                </a:solidFill>
              </a:rPr>
              <a:t>Mattone. </a:t>
            </a:r>
            <a:r>
              <a:rPr lang="en" sz="1200" u="sng">
                <a:solidFill>
                  <a:srgbClr val="000000"/>
                </a:solidFill>
              </a:rPr>
              <a:t>Intelligent Leadership.</a:t>
            </a:r>
            <a:r>
              <a:rPr lang="en" sz="1200">
                <a:solidFill>
                  <a:srgbClr val="000000"/>
                </a:solidFill>
              </a:rPr>
              <a:t> 2013 American Management Association Press</a:t>
            </a:r>
            <a:endParaRPr sz="1200">
              <a:solidFill>
                <a:srgbClr val="000000"/>
              </a:solidFill>
            </a:endParaRPr>
          </a:p>
          <a:p>
            <a:pPr indent="0" lvl="0" marL="0" rtl="0" algn="l">
              <a:lnSpc>
                <a:spcPct val="100000"/>
              </a:lnSpc>
              <a:spcBef>
                <a:spcPts val="0"/>
              </a:spcBef>
              <a:spcAft>
                <a:spcPts val="0"/>
              </a:spcAft>
              <a:buNone/>
            </a:pPr>
            <a:r>
              <a:rPr lang="en" sz="1200" u="sng">
                <a:solidFill>
                  <a:srgbClr val="000000"/>
                </a:solidFill>
              </a:rPr>
              <a:t>Leadership Secrets of Santa Claus.</a:t>
            </a:r>
            <a:r>
              <a:rPr lang="en" sz="1200">
                <a:solidFill>
                  <a:srgbClr val="000000"/>
                </a:solidFill>
              </a:rPr>
              <a:t> 2003. Walk the Talk Press</a:t>
            </a:r>
            <a:endParaRPr sz="1200">
              <a:solidFill>
                <a:srgbClr val="000000"/>
              </a:solidFill>
            </a:endParaRPr>
          </a:p>
          <a:p>
            <a:pPr indent="0" lvl="0" marL="0" rtl="0" algn="l">
              <a:lnSpc>
                <a:spcPct val="100000"/>
              </a:lnSpc>
              <a:spcBef>
                <a:spcPts val="0"/>
              </a:spcBef>
              <a:spcAft>
                <a:spcPts val="0"/>
              </a:spcAft>
              <a:buNone/>
            </a:pPr>
            <a:r>
              <a:rPr lang="en" sz="1200" u="sng">
                <a:solidFill>
                  <a:srgbClr val="000000"/>
                </a:solidFill>
              </a:rPr>
              <a:t>Leadership and Self-Deception.</a:t>
            </a:r>
            <a:r>
              <a:rPr lang="en" sz="1200">
                <a:solidFill>
                  <a:srgbClr val="000000"/>
                </a:solidFill>
              </a:rPr>
              <a:t> 2010. Arbinger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Marzano, Waters and McNulty. S</a:t>
            </a:r>
            <a:r>
              <a:rPr lang="en" sz="1200" u="sng">
                <a:solidFill>
                  <a:srgbClr val="000000"/>
                </a:solidFill>
              </a:rPr>
              <a:t>chool Leadership that Works. </a:t>
            </a:r>
            <a:r>
              <a:rPr lang="en" sz="1200">
                <a:solidFill>
                  <a:srgbClr val="000000"/>
                </a:solidFill>
              </a:rPr>
              <a:t>2005. ASCD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Maxwell. </a:t>
            </a:r>
            <a:r>
              <a:rPr lang="en" sz="1200" u="sng">
                <a:solidFill>
                  <a:srgbClr val="000000"/>
                </a:solidFill>
              </a:rPr>
              <a:t>The 21 Irrefutable Laws of Leadership.</a:t>
            </a:r>
            <a:r>
              <a:rPr lang="en" sz="1200">
                <a:solidFill>
                  <a:srgbClr val="000000"/>
                </a:solidFill>
              </a:rPr>
              <a:t> 2007. Thomas Nelson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Maxwell. </a:t>
            </a:r>
            <a:r>
              <a:rPr lang="en" sz="1200" u="sng">
                <a:solidFill>
                  <a:srgbClr val="000000"/>
                </a:solidFill>
              </a:rPr>
              <a:t>The 21 Indispensable Qualities of a Leader.</a:t>
            </a:r>
            <a:r>
              <a:rPr lang="en" sz="1200">
                <a:solidFill>
                  <a:srgbClr val="000000"/>
                </a:solidFill>
              </a:rPr>
              <a:t> 1999. Thomas Nelson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McChesney, Covey and Juling. </a:t>
            </a:r>
            <a:r>
              <a:rPr lang="en" sz="1200" u="sng">
                <a:solidFill>
                  <a:srgbClr val="000000"/>
                </a:solidFill>
              </a:rPr>
              <a:t>The 4 Disciplines of Execution.</a:t>
            </a:r>
            <a:r>
              <a:rPr lang="en" sz="1200">
                <a:solidFill>
                  <a:srgbClr val="000000"/>
                </a:solidFill>
              </a:rPr>
              <a:t> 2012. Free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Pink. </a:t>
            </a:r>
            <a:r>
              <a:rPr lang="en" sz="1200" u="sng">
                <a:solidFill>
                  <a:srgbClr val="000000"/>
                </a:solidFill>
              </a:rPr>
              <a:t>Drive.</a:t>
            </a:r>
            <a:r>
              <a:rPr lang="en" sz="1200">
                <a:solidFill>
                  <a:srgbClr val="000000"/>
                </a:solidFill>
              </a:rPr>
              <a:t> 2009. Riverhead Books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Prince and Figliuolo.</a:t>
            </a:r>
            <a:r>
              <a:rPr lang="en" sz="1200" u="sng">
                <a:solidFill>
                  <a:srgbClr val="000000"/>
                </a:solidFill>
              </a:rPr>
              <a:t> Lead Inside the Box. </a:t>
            </a:r>
            <a:r>
              <a:rPr lang="en" sz="1200">
                <a:solidFill>
                  <a:srgbClr val="000000"/>
                </a:solidFill>
              </a:rPr>
              <a:t>2015. Career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Rath and Conchie. </a:t>
            </a:r>
            <a:r>
              <a:rPr lang="en" sz="1200" u="sng">
                <a:solidFill>
                  <a:srgbClr val="000000"/>
                </a:solidFill>
              </a:rPr>
              <a:t>Strengths Based Leadership.</a:t>
            </a:r>
            <a:r>
              <a:rPr lang="en" sz="1200">
                <a:solidFill>
                  <a:srgbClr val="000000"/>
                </a:solidFill>
              </a:rPr>
              <a:t> 2008 Gallup Press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Senge. </a:t>
            </a:r>
            <a:r>
              <a:rPr lang="en" sz="1200" u="sng">
                <a:solidFill>
                  <a:srgbClr val="000000"/>
                </a:solidFill>
              </a:rPr>
              <a:t>The Fifth Discipline.</a:t>
            </a:r>
            <a:r>
              <a:rPr lang="en" sz="1200">
                <a:solidFill>
                  <a:srgbClr val="000000"/>
                </a:solidFill>
              </a:rPr>
              <a:t> 1990. Doubleday.</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Sousa. Brainwork: </a:t>
            </a:r>
            <a:r>
              <a:rPr lang="en" sz="1200" u="sng">
                <a:solidFill>
                  <a:srgbClr val="000000"/>
                </a:solidFill>
              </a:rPr>
              <a:t>The Neuroscience Behind How We Lead Others.</a:t>
            </a:r>
            <a:r>
              <a:rPr lang="en" sz="1200">
                <a:solidFill>
                  <a:srgbClr val="000000"/>
                </a:solidFill>
              </a:rPr>
              <a:t> 2012. Triple Nickle</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Wheatley. </a:t>
            </a:r>
            <a:r>
              <a:rPr lang="en" sz="1200" u="sng">
                <a:solidFill>
                  <a:srgbClr val="000000"/>
                </a:solidFill>
              </a:rPr>
              <a:t>Leadership and the New Science.</a:t>
            </a:r>
            <a:r>
              <a:rPr lang="en" sz="1200">
                <a:solidFill>
                  <a:srgbClr val="000000"/>
                </a:solidFill>
              </a:rPr>
              <a:t> 1992. Berrett-Koehler</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Stiles. </a:t>
            </a:r>
            <a:r>
              <a:rPr lang="en" sz="1200" u="sng">
                <a:solidFill>
                  <a:srgbClr val="000000"/>
                </a:solidFill>
              </a:rPr>
              <a:t>Team Leaders Toolkit.</a:t>
            </a:r>
            <a:r>
              <a:rPr lang="en" sz="1200">
                <a:solidFill>
                  <a:srgbClr val="000000"/>
                </a:solidFill>
              </a:rPr>
              <a:t> 2008. Skillpath Publications</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Ziglar. T</a:t>
            </a:r>
            <a:r>
              <a:rPr lang="en" sz="1200" u="sng">
                <a:solidFill>
                  <a:srgbClr val="000000"/>
                </a:solidFill>
              </a:rPr>
              <a:t>op Performance.</a:t>
            </a:r>
            <a:r>
              <a:rPr lang="en" sz="1200">
                <a:solidFill>
                  <a:srgbClr val="000000"/>
                </a:solidFill>
              </a:rPr>
              <a:t> 1986. Revell</a:t>
            </a:r>
            <a:endParaRPr sz="1200">
              <a:solidFill>
                <a:srgbClr val="000000"/>
              </a:solidFill>
            </a:endParaRPr>
          </a:p>
        </p:txBody>
      </p:sp>
      <p:sp>
        <p:nvSpPr>
          <p:cNvPr id="508" name="Google Shape;508;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t>Recommended Bibliography </a:t>
            </a:r>
            <a:endParaRPr sz="1800"/>
          </a:p>
          <a:p>
            <a:pPr indent="0" lvl="0" marL="0" rtl="0" algn="ctr">
              <a:spcBef>
                <a:spcPts val="0"/>
              </a:spcBef>
              <a:spcAft>
                <a:spcPts val="0"/>
              </a:spcAft>
              <a:buClr>
                <a:schemeClr val="dk1"/>
              </a:buClr>
              <a:buSzPts val="1100"/>
              <a:buFont typeface="Arial"/>
              <a:buNone/>
            </a:pPr>
            <a:r>
              <a:rPr lang="en" sz="1800"/>
              <a:t>Leadership and Change Cont.</a:t>
            </a:r>
            <a:endParaRPr sz="1800"/>
          </a:p>
          <a:p>
            <a:pPr indent="0" lvl="0" marL="0" rtl="0" algn="l">
              <a:spcBef>
                <a:spcPts val="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t>Recommended Bibliography </a:t>
            </a:r>
            <a:endParaRPr sz="1800"/>
          </a:p>
          <a:p>
            <a:pPr indent="0" lvl="0" marL="0" rtl="0" algn="ctr">
              <a:spcBef>
                <a:spcPts val="0"/>
              </a:spcBef>
              <a:spcAft>
                <a:spcPts val="0"/>
              </a:spcAft>
              <a:buClr>
                <a:schemeClr val="dk1"/>
              </a:buClr>
              <a:buSzPts val="1100"/>
              <a:buFont typeface="Arial"/>
              <a:buNone/>
            </a:pPr>
            <a:r>
              <a:rPr lang="en" sz="1800"/>
              <a:t>Leadership and Change</a:t>
            </a:r>
            <a:endParaRPr sz="1800"/>
          </a:p>
          <a:p>
            <a:pPr indent="0" lvl="0" marL="0" rtl="0" algn="l">
              <a:spcBef>
                <a:spcPts val="0"/>
              </a:spcBef>
              <a:spcAft>
                <a:spcPts val="0"/>
              </a:spcAft>
              <a:buNone/>
            </a:pPr>
            <a:r>
              <a:t/>
            </a:r>
            <a:endParaRPr/>
          </a:p>
        </p:txBody>
      </p:sp>
      <p:sp>
        <p:nvSpPr>
          <p:cNvPr id="514" name="Google Shape;514;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rgbClr val="000000"/>
                </a:solidFill>
              </a:rPr>
              <a:t>Change</a:t>
            </a:r>
            <a:endParaRPr b="1" sz="1200" u="sng">
              <a:solidFill>
                <a:srgbClr val="000000"/>
              </a:solidFill>
            </a:endParaRPr>
          </a:p>
          <a:p>
            <a:pPr indent="0" lvl="0" marL="0" rtl="0" algn="l">
              <a:spcBef>
                <a:spcPts val="0"/>
              </a:spcBef>
              <a:spcAft>
                <a:spcPts val="0"/>
              </a:spcAft>
              <a:buNone/>
            </a:pPr>
            <a:r>
              <a:rPr lang="en" sz="1200">
                <a:solidFill>
                  <a:srgbClr val="000000"/>
                </a:solidFill>
              </a:rPr>
              <a:t>Aaron and Nelson. </a:t>
            </a:r>
            <a:r>
              <a:rPr lang="en" sz="1200" u="sng">
                <a:solidFill>
                  <a:srgbClr val="000000"/>
                </a:solidFill>
              </a:rPr>
              <a:t>The Eight Constants of Change. </a:t>
            </a:r>
            <a:r>
              <a:rPr lang="en" sz="1200">
                <a:solidFill>
                  <a:srgbClr val="000000"/>
                </a:solidFill>
              </a:rPr>
              <a:t>2008. Change Guides LLC</a:t>
            </a:r>
            <a:endParaRPr sz="1200">
              <a:solidFill>
                <a:srgbClr val="000000"/>
              </a:solidFill>
            </a:endParaRPr>
          </a:p>
          <a:p>
            <a:pPr indent="0" lvl="0" marL="0" rtl="0" algn="l">
              <a:spcBef>
                <a:spcPts val="0"/>
              </a:spcBef>
              <a:spcAft>
                <a:spcPts val="0"/>
              </a:spcAft>
              <a:buNone/>
            </a:pPr>
            <a:r>
              <a:rPr lang="en" sz="1200" u="sng">
                <a:solidFill>
                  <a:srgbClr val="000000"/>
                </a:solidFill>
              </a:rPr>
              <a:t>C-BAM (Concerns Based Adoption Model)</a:t>
            </a:r>
            <a:r>
              <a:rPr lang="en" sz="1200">
                <a:solidFill>
                  <a:srgbClr val="000000"/>
                </a:solidFill>
              </a:rPr>
              <a:t>. Printed Materials.</a:t>
            </a:r>
            <a:endParaRPr sz="1200">
              <a:solidFill>
                <a:srgbClr val="000000"/>
              </a:solidFill>
            </a:endParaRPr>
          </a:p>
          <a:p>
            <a:pPr indent="0" lvl="0" marL="0" rtl="0" algn="l">
              <a:spcBef>
                <a:spcPts val="0"/>
              </a:spcBef>
              <a:spcAft>
                <a:spcPts val="0"/>
              </a:spcAft>
              <a:buNone/>
            </a:pPr>
            <a:r>
              <a:rPr lang="en" sz="1200">
                <a:solidFill>
                  <a:srgbClr val="000000"/>
                </a:solidFill>
              </a:rPr>
              <a:t>DeBoer. </a:t>
            </a:r>
            <a:r>
              <a:rPr lang="en" sz="1200" u="sng">
                <a:solidFill>
                  <a:srgbClr val="000000"/>
                </a:solidFill>
              </a:rPr>
              <a:t>Working Together Through the Seasons of Change</a:t>
            </a:r>
            <a:r>
              <a:rPr lang="en" sz="1200">
                <a:solidFill>
                  <a:srgbClr val="000000"/>
                </a:solidFill>
              </a:rPr>
              <a:t>. Workshop Materials</a:t>
            </a:r>
            <a:endParaRPr sz="1200">
              <a:solidFill>
                <a:srgbClr val="000000"/>
              </a:solidFill>
            </a:endParaRPr>
          </a:p>
          <a:p>
            <a:pPr indent="0" lvl="0" marL="0" rtl="0" algn="l">
              <a:spcBef>
                <a:spcPts val="0"/>
              </a:spcBef>
              <a:spcAft>
                <a:spcPts val="0"/>
              </a:spcAft>
              <a:buNone/>
            </a:pPr>
            <a:r>
              <a:rPr lang="en" sz="1200">
                <a:solidFill>
                  <a:srgbClr val="000000"/>
                </a:solidFill>
              </a:rPr>
              <a:t>Duncan. </a:t>
            </a:r>
            <a:r>
              <a:rPr lang="en" sz="1200" u="sng">
                <a:solidFill>
                  <a:srgbClr val="000000"/>
                </a:solidFill>
              </a:rPr>
              <a:t>Change-Friendly Leadership.</a:t>
            </a:r>
            <a:r>
              <a:rPr lang="en" sz="1200">
                <a:solidFill>
                  <a:srgbClr val="000000"/>
                </a:solidFill>
              </a:rPr>
              <a:t> 2012 Maxwell Stone Publishing</a:t>
            </a:r>
            <a:endParaRPr sz="1200">
              <a:solidFill>
                <a:srgbClr val="000000"/>
              </a:solidFill>
            </a:endParaRPr>
          </a:p>
          <a:p>
            <a:pPr indent="0" lvl="0" marL="0" rtl="0" algn="l">
              <a:spcBef>
                <a:spcPts val="0"/>
              </a:spcBef>
              <a:spcAft>
                <a:spcPts val="0"/>
              </a:spcAft>
              <a:buNone/>
            </a:pPr>
            <a:r>
              <a:rPr lang="en" sz="1200">
                <a:solidFill>
                  <a:srgbClr val="000000"/>
                </a:solidFill>
              </a:rPr>
              <a:t>Fullan.</a:t>
            </a:r>
            <a:r>
              <a:rPr lang="en" sz="1200" u="sng">
                <a:solidFill>
                  <a:srgbClr val="000000"/>
                </a:solidFill>
              </a:rPr>
              <a:t> Change Forces.</a:t>
            </a:r>
            <a:r>
              <a:rPr lang="en" sz="1200">
                <a:solidFill>
                  <a:srgbClr val="000000"/>
                </a:solidFill>
              </a:rPr>
              <a:t> 1993. Braun-Brumfield</a:t>
            </a:r>
            <a:endParaRPr sz="1200">
              <a:solidFill>
                <a:srgbClr val="000000"/>
              </a:solidFill>
            </a:endParaRPr>
          </a:p>
          <a:p>
            <a:pPr indent="0" lvl="0" marL="0" rtl="0" algn="l">
              <a:spcBef>
                <a:spcPts val="0"/>
              </a:spcBef>
              <a:spcAft>
                <a:spcPts val="0"/>
              </a:spcAft>
              <a:buNone/>
            </a:pPr>
            <a:r>
              <a:rPr lang="en" sz="1200">
                <a:solidFill>
                  <a:srgbClr val="000000"/>
                </a:solidFill>
              </a:rPr>
              <a:t>Fullan. </a:t>
            </a:r>
            <a:r>
              <a:rPr lang="en" sz="1200" u="sng">
                <a:solidFill>
                  <a:srgbClr val="000000"/>
                </a:solidFill>
              </a:rPr>
              <a:t>Deep Leadership: Maximizing Impact.</a:t>
            </a:r>
            <a:r>
              <a:rPr lang="en" sz="1200">
                <a:solidFill>
                  <a:srgbClr val="000000"/>
                </a:solidFill>
              </a:rPr>
              <a:t> 2017. IASCD Presentation</a:t>
            </a:r>
            <a:endParaRPr sz="1200">
              <a:solidFill>
                <a:srgbClr val="000000"/>
              </a:solidFill>
            </a:endParaRPr>
          </a:p>
          <a:p>
            <a:pPr indent="0" lvl="0" marL="0" rtl="0" algn="l">
              <a:spcBef>
                <a:spcPts val="0"/>
              </a:spcBef>
              <a:spcAft>
                <a:spcPts val="0"/>
              </a:spcAft>
              <a:buNone/>
            </a:pPr>
            <a:r>
              <a:rPr lang="en" sz="1200">
                <a:solidFill>
                  <a:srgbClr val="000000"/>
                </a:solidFill>
              </a:rPr>
              <a:t>Fullan. </a:t>
            </a:r>
            <a:r>
              <a:rPr lang="en" sz="1200" u="sng">
                <a:solidFill>
                  <a:srgbClr val="000000"/>
                </a:solidFill>
              </a:rPr>
              <a:t>Managing Change.</a:t>
            </a:r>
            <a:r>
              <a:rPr lang="en" sz="1200">
                <a:solidFill>
                  <a:srgbClr val="000000"/>
                </a:solidFill>
              </a:rPr>
              <a:t> Workshop Materials.</a:t>
            </a:r>
            <a:endParaRPr sz="1200">
              <a:solidFill>
                <a:srgbClr val="000000"/>
              </a:solidFill>
            </a:endParaRPr>
          </a:p>
          <a:p>
            <a:pPr indent="0" lvl="0" marL="0" rtl="0" algn="l">
              <a:spcBef>
                <a:spcPts val="0"/>
              </a:spcBef>
              <a:spcAft>
                <a:spcPts val="0"/>
              </a:spcAft>
              <a:buNone/>
            </a:pPr>
            <a:r>
              <a:rPr lang="en" sz="1200">
                <a:solidFill>
                  <a:srgbClr val="000000"/>
                </a:solidFill>
              </a:rPr>
              <a:t>Orsi. </a:t>
            </a:r>
            <a:r>
              <a:rPr lang="en" sz="1200" u="sng">
                <a:solidFill>
                  <a:srgbClr val="000000"/>
                </a:solidFill>
              </a:rPr>
              <a:t>Access-The Human Side of Change.</a:t>
            </a:r>
            <a:r>
              <a:rPr lang="en" sz="1200">
                <a:solidFill>
                  <a:srgbClr val="000000"/>
                </a:solidFill>
              </a:rPr>
              <a:t> Workshop Materials.</a:t>
            </a:r>
            <a:endParaRPr sz="1200">
              <a:solidFill>
                <a:srgbClr val="000000"/>
              </a:solidFill>
            </a:endParaRPr>
          </a:p>
          <a:p>
            <a:pPr indent="0" lvl="0" marL="0" rtl="0" algn="l">
              <a:spcBef>
                <a:spcPts val="0"/>
              </a:spcBef>
              <a:spcAft>
                <a:spcPts val="0"/>
              </a:spcAft>
              <a:buNone/>
            </a:pPr>
            <a:r>
              <a:rPr lang="en" sz="1200">
                <a:solidFill>
                  <a:srgbClr val="000000"/>
                </a:solidFill>
              </a:rPr>
              <a:t>Reeves. </a:t>
            </a:r>
            <a:r>
              <a:rPr lang="en" sz="1200" u="sng">
                <a:solidFill>
                  <a:srgbClr val="000000"/>
                </a:solidFill>
              </a:rPr>
              <a:t>Leading Change in Schools.</a:t>
            </a:r>
            <a:r>
              <a:rPr lang="en" sz="1200">
                <a:solidFill>
                  <a:srgbClr val="000000"/>
                </a:solidFill>
              </a:rPr>
              <a:t> 2009. ASCD.</a:t>
            </a:r>
            <a:endParaRPr sz="1200">
              <a:solidFill>
                <a:srgbClr val="000000"/>
              </a:solidFill>
            </a:endParaRPr>
          </a:p>
          <a:p>
            <a:pPr indent="0" lvl="0" marL="0" rtl="0" algn="l">
              <a:spcBef>
                <a:spcPts val="0"/>
              </a:spcBef>
              <a:spcAft>
                <a:spcPts val="0"/>
              </a:spcAft>
              <a:buNone/>
            </a:pPr>
            <a:r>
              <a:rPr lang="en" sz="1200">
                <a:solidFill>
                  <a:srgbClr val="000000"/>
                </a:solidFill>
              </a:rPr>
              <a:t>Johnson. </a:t>
            </a:r>
            <a:r>
              <a:rPr lang="en" sz="1200" u="sng">
                <a:solidFill>
                  <a:srgbClr val="000000"/>
                </a:solidFill>
              </a:rPr>
              <a:t>Sustaining Change in Schools.</a:t>
            </a:r>
            <a:r>
              <a:rPr lang="en" sz="1200">
                <a:solidFill>
                  <a:srgbClr val="000000"/>
                </a:solidFill>
              </a:rPr>
              <a:t> 2005. ASCD</a:t>
            </a:r>
            <a:endParaRPr sz="1200">
              <a:solidFill>
                <a:srgbClr val="000000"/>
              </a:solidFill>
            </a:endParaRPr>
          </a:p>
          <a:p>
            <a:pPr indent="0" lvl="0" marL="0" rtl="0" algn="l">
              <a:spcBef>
                <a:spcPts val="0"/>
              </a:spcBef>
              <a:spcAft>
                <a:spcPts val="0"/>
              </a:spcAft>
              <a:buNone/>
            </a:pPr>
            <a:r>
              <a:rPr lang="en" sz="1200">
                <a:solidFill>
                  <a:srgbClr val="000000"/>
                </a:solidFill>
              </a:rPr>
              <a:t>Porto. </a:t>
            </a:r>
            <a:r>
              <a:rPr lang="en" sz="1200" u="sng">
                <a:solidFill>
                  <a:srgbClr val="000000"/>
                </a:solidFill>
              </a:rPr>
              <a:t>Leading Major Change in Education. What the Beatles Can Teach Us.</a:t>
            </a:r>
            <a:r>
              <a:rPr lang="en" sz="1200">
                <a:solidFill>
                  <a:srgbClr val="000000"/>
                </a:solidFill>
              </a:rPr>
              <a:t> 2017.</a:t>
            </a:r>
            <a:endParaRPr sz="1200">
              <a:solidFill>
                <a:srgbClr val="000000"/>
              </a:solidFill>
            </a:endParaRPr>
          </a:p>
          <a:p>
            <a:pPr indent="0" lvl="0" marL="0" rtl="0" algn="l">
              <a:spcBef>
                <a:spcPts val="0"/>
              </a:spcBef>
              <a:spcAft>
                <a:spcPts val="0"/>
              </a:spcAft>
              <a:buNone/>
            </a:pPr>
            <a:r>
              <a:rPr lang="en" sz="1200">
                <a:solidFill>
                  <a:srgbClr val="000000"/>
                </a:solidFill>
              </a:rPr>
              <a:t>IASA-DuPage Presentation </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515" name="Google Shape;515;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Organizational “Change” Busters</a:t>
            </a:r>
            <a:endParaRPr/>
          </a:p>
        </p:txBody>
      </p:sp>
      <p:sp>
        <p:nvSpPr>
          <p:cNvPr id="100" name="Google Shape;100;p19"/>
          <p:cNvSpPr txBox="1"/>
          <p:nvPr>
            <p:ph idx="1" type="body"/>
          </p:nvPr>
        </p:nvSpPr>
        <p:spPr>
          <a:xfrm>
            <a:off x="311700" y="1152475"/>
            <a:ext cx="8520600" cy="36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don’t do it that way here</a:t>
            </a:r>
            <a:endParaRPr/>
          </a:p>
          <a:p>
            <a:pPr indent="0" lvl="0" marL="0" rtl="0" algn="l">
              <a:spcBef>
                <a:spcPts val="1600"/>
              </a:spcBef>
              <a:spcAft>
                <a:spcPts val="0"/>
              </a:spcAft>
              <a:buNone/>
            </a:pPr>
            <a:r>
              <a:rPr lang="en"/>
              <a:t>•That will never work…</a:t>
            </a:r>
            <a:endParaRPr/>
          </a:p>
          <a:p>
            <a:pPr indent="0" lvl="0" marL="0" rtl="0" algn="l">
              <a:spcBef>
                <a:spcPts val="1600"/>
              </a:spcBef>
              <a:spcAft>
                <a:spcPts val="0"/>
              </a:spcAft>
              <a:buNone/>
            </a:pPr>
            <a:r>
              <a:rPr lang="en"/>
              <a:t>•We tried that already</a:t>
            </a:r>
            <a:endParaRPr/>
          </a:p>
          <a:p>
            <a:pPr indent="0" lvl="0" marL="0" rtl="0" algn="l">
              <a:spcBef>
                <a:spcPts val="1600"/>
              </a:spcBef>
              <a:spcAft>
                <a:spcPts val="0"/>
              </a:spcAft>
              <a:buNone/>
            </a:pPr>
            <a:r>
              <a:rPr lang="en"/>
              <a:t>•That’s out of our scope</a:t>
            </a:r>
            <a:endParaRPr/>
          </a:p>
          <a:p>
            <a:pPr indent="0" lvl="0" marL="0" rtl="0" algn="l">
              <a:spcBef>
                <a:spcPts val="1600"/>
              </a:spcBef>
              <a:spcAft>
                <a:spcPts val="0"/>
              </a:spcAft>
              <a:buNone/>
            </a:pPr>
            <a:r>
              <a:rPr lang="en"/>
              <a:t>•It’s not in our budget</a:t>
            </a:r>
            <a:endParaRPr/>
          </a:p>
          <a:p>
            <a:pPr indent="0" lvl="0" marL="0" rtl="0" algn="l">
              <a:spcBef>
                <a:spcPts val="1600"/>
              </a:spcBef>
              <a:spcAft>
                <a:spcPts val="0"/>
              </a:spcAft>
              <a:buNone/>
            </a:pPr>
            <a:r>
              <a:rPr lang="en"/>
              <a:t>•We’ve never done that before</a:t>
            </a:r>
            <a:endParaRPr/>
          </a:p>
          <a:p>
            <a:pPr indent="0" lvl="0" marL="0" rtl="0" algn="l">
              <a:spcBef>
                <a:spcPts val="1600"/>
              </a:spcBef>
              <a:spcAft>
                <a:spcPts val="1600"/>
              </a:spcAft>
              <a:buNone/>
            </a:pPr>
            <a:r>
              <a:rPr lang="en"/>
              <a:t>•We don’t have time</a:t>
            </a:r>
            <a:endParaRPr/>
          </a:p>
        </p:txBody>
      </p:sp>
      <p:pic>
        <p:nvPicPr>
          <p:cNvPr id="101" name="Google Shape;101;p19"/>
          <p:cNvPicPr preferRelativeResize="0"/>
          <p:nvPr/>
        </p:nvPicPr>
        <p:blipFill>
          <a:blip r:embed="rId3">
            <a:alphaModFix/>
          </a:blip>
          <a:stretch>
            <a:fillRect/>
          </a:stretch>
        </p:blipFill>
        <p:spPr>
          <a:xfrm>
            <a:off x="4336925" y="961550"/>
            <a:ext cx="3984299" cy="3984299"/>
          </a:xfrm>
          <a:prstGeom prst="rect">
            <a:avLst/>
          </a:prstGeom>
          <a:noFill/>
          <a:ln>
            <a:noFill/>
          </a:ln>
        </p:spPr>
      </p:pic>
      <p:sp>
        <p:nvSpPr>
          <p:cNvPr id="102" name="Google Shape;10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Clarity of Strategy</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3000"/>
              <a:t>Successful change processes are a function of shaping and reshaping good ideas as they build capacity and ownership.</a:t>
            </a:r>
            <a:endParaRPr b="1" sz="3000"/>
          </a:p>
        </p:txBody>
      </p:sp>
      <p:pic>
        <p:nvPicPr>
          <p:cNvPr id="109" name="Google Shape;109;p20"/>
          <p:cNvPicPr preferRelativeResize="0"/>
          <p:nvPr/>
        </p:nvPicPr>
        <p:blipFill>
          <a:blip r:embed="rId3">
            <a:alphaModFix/>
          </a:blip>
          <a:stretch>
            <a:fillRect/>
          </a:stretch>
        </p:blipFill>
        <p:spPr>
          <a:xfrm>
            <a:off x="5538513" y="3414375"/>
            <a:ext cx="3114675" cy="1466850"/>
          </a:xfrm>
          <a:prstGeom prst="rect">
            <a:avLst/>
          </a:prstGeom>
          <a:noFill/>
          <a:ln>
            <a:noFill/>
          </a:ln>
        </p:spPr>
      </p:pic>
      <p:sp>
        <p:nvSpPr>
          <p:cNvPr id="110" name="Google Shape;11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Work</a:t>
            </a:r>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Personal Examples of Change</a:t>
            </a:r>
            <a:endParaRPr/>
          </a:p>
          <a:p>
            <a:pPr indent="0" lvl="0" marL="0" rtl="0" algn="l">
              <a:spcBef>
                <a:spcPts val="1600"/>
              </a:spcBef>
              <a:spcAft>
                <a:spcPts val="0"/>
              </a:spcAft>
              <a:buNone/>
            </a:pPr>
            <a:r>
              <a:rPr lang="en"/>
              <a:t>•Individually consider two “changes” you have been involved with. Think of an example that went well and one that didn’t- </a:t>
            </a:r>
            <a:endParaRPr/>
          </a:p>
          <a:p>
            <a:pPr indent="0" lvl="0" marL="0" rtl="0" algn="l">
              <a:spcBef>
                <a:spcPts val="1600"/>
              </a:spcBef>
              <a:spcAft>
                <a:spcPts val="0"/>
              </a:spcAft>
              <a:buNone/>
            </a:pPr>
            <a:r>
              <a:rPr lang="en"/>
              <a:t>Why was one successful? Why was one not successful?</a:t>
            </a:r>
            <a:endParaRPr/>
          </a:p>
          <a:p>
            <a:pPr indent="0" lvl="0" marL="0" rtl="0" algn="l">
              <a:lnSpc>
                <a:spcPct val="100000"/>
              </a:lnSpc>
              <a:spcBef>
                <a:spcPts val="1600"/>
              </a:spcBef>
              <a:spcAft>
                <a:spcPts val="0"/>
              </a:spcAft>
              <a:buNone/>
            </a:pPr>
            <a:r>
              <a:rPr lang="en"/>
              <a:t>•Small group comparisons- List characteristics for both on chart paper</a:t>
            </a:r>
            <a:endParaRPr/>
          </a:p>
          <a:p>
            <a:pPr indent="0" lvl="0" marL="0" rtl="0" algn="l">
              <a:lnSpc>
                <a:spcPct val="100000"/>
              </a:lnSpc>
              <a:spcBef>
                <a:spcPts val="1600"/>
              </a:spcBef>
              <a:spcAft>
                <a:spcPts val="0"/>
              </a:spcAft>
              <a:buNone/>
            </a:pPr>
            <a:r>
              <a:rPr lang="en"/>
              <a:t>•Report out to group</a:t>
            </a:r>
            <a:endParaRPr/>
          </a:p>
          <a:p>
            <a:pPr indent="0" lvl="0" marL="0" rtl="0" algn="just">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sp>
        <p:nvSpPr>
          <p:cNvPr id="117" name="Google Shape;11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8" name="Google Shape;118;p21"/>
          <p:cNvPicPr preferRelativeResize="0"/>
          <p:nvPr/>
        </p:nvPicPr>
        <p:blipFill rotWithShape="1">
          <a:blip r:embed="rId3">
            <a:alphaModFix/>
          </a:blip>
          <a:srcRect b="9255" l="0" r="0" t="0"/>
          <a:stretch/>
        </p:blipFill>
        <p:spPr>
          <a:xfrm>
            <a:off x="5757800" y="3431500"/>
            <a:ext cx="2217750" cy="1557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