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46" r:id="rId2"/>
    <p:sldId id="354" r:id="rId3"/>
    <p:sldId id="347" r:id="rId4"/>
    <p:sldId id="345" r:id="rId5"/>
    <p:sldId id="334" r:id="rId6"/>
    <p:sldId id="342" r:id="rId7"/>
    <p:sldId id="340" r:id="rId8"/>
    <p:sldId id="341" r:id="rId9"/>
    <p:sldId id="355" r:id="rId10"/>
    <p:sldId id="356" r:id="rId11"/>
    <p:sldId id="351" r:id="rId12"/>
    <p:sldId id="352" r:id="rId13"/>
    <p:sldId id="350" r:id="rId14"/>
    <p:sldId id="353" r:id="rId15"/>
    <p:sldId id="34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0" autoAdjust="0"/>
    <p:restoredTop sz="81705" autoAdjust="0"/>
  </p:normalViewPr>
  <p:slideViewPr>
    <p:cSldViewPr>
      <p:cViewPr>
        <p:scale>
          <a:sx n="103" d="100"/>
          <a:sy n="103" d="100"/>
        </p:scale>
        <p:origin x="-432" y="7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Percent of Chronically Absent Students</c:v>
                </c:pt>
              </c:strCache>
            </c:strRef>
          </c:tx>
          <c:invertIfNegative val="0"/>
          <c:cat>
            <c:strRef>
              <c:f>Sheet1!$A$2:$A$5</c:f>
              <c:strCache>
                <c:ptCount val="3"/>
                <c:pt idx="0">
                  <c:v>White Students</c:v>
                </c:pt>
                <c:pt idx="1">
                  <c:v>Hispanic Students</c:v>
                </c:pt>
                <c:pt idx="2">
                  <c:v>Black Students</c:v>
                </c:pt>
              </c:strCache>
            </c:strRef>
          </c:cat>
          <c:val>
            <c:numRef>
              <c:f>Sheet1!$B$2:$B$5</c:f>
              <c:numCache>
                <c:formatCode>General</c:formatCode>
                <c:ptCount val="4"/>
                <c:pt idx="0">
                  <c:v>9.5</c:v>
                </c:pt>
                <c:pt idx="1">
                  <c:v>12.8</c:v>
                </c:pt>
                <c:pt idx="2">
                  <c:v>13.1</c:v>
                </c:pt>
              </c:numCache>
            </c:numRef>
          </c:val>
        </c:ser>
        <c:ser>
          <c:idx val="1"/>
          <c:order val="1"/>
          <c:tx>
            <c:strRef>
              <c:f>Sheet1!$C$1</c:f>
              <c:strCache>
                <c:ptCount val="1"/>
                <c:pt idx="0">
                  <c:v>Column1</c:v>
                </c:pt>
              </c:strCache>
            </c:strRef>
          </c:tx>
          <c:invertIfNegative val="0"/>
          <c:cat>
            <c:strRef>
              <c:f>Sheet1!$A$2:$A$5</c:f>
              <c:strCache>
                <c:ptCount val="3"/>
                <c:pt idx="0">
                  <c:v>White Students</c:v>
                </c:pt>
                <c:pt idx="1">
                  <c:v>Hispanic Students</c:v>
                </c:pt>
                <c:pt idx="2">
                  <c:v>Black Students</c:v>
                </c:pt>
              </c:strCache>
            </c:strRef>
          </c:cat>
          <c:val>
            <c:numRef>
              <c:f>Sheet1!$C$2:$C$5</c:f>
            </c:numRef>
          </c:val>
        </c:ser>
        <c:ser>
          <c:idx val="2"/>
          <c:order val="2"/>
          <c:tx>
            <c:strRef>
              <c:f>Sheet1!$D$1</c:f>
              <c:strCache>
                <c:ptCount val="1"/>
                <c:pt idx="0">
                  <c:v>Column2</c:v>
                </c:pt>
              </c:strCache>
            </c:strRef>
          </c:tx>
          <c:invertIfNegative val="0"/>
          <c:cat>
            <c:strRef>
              <c:f>Sheet1!$A$2:$A$5</c:f>
              <c:strCache>
                <c:ptCount val="3"/>
                <c:pt idx="0">
                  <c:v>White Students</c:v>
                </c:pt>
                <c:pt idx="1">
                  <c:v>Hispanic Students</c:v>
                </c:pt>
                <c:pt idx="2">
                  <c:v>Black Students</c:v>
                </c:pt>
              </c:strCache>
            </c:strRef>
          </c:cat>
          <c:val>
            <c:numRef>
              <c:f>Sheet1!$D$2:$D$5</c:f>
            </c:numRef>
          </c:val>
        </c:ser>
        <c:dLbls>
          <c:showLegendKey val="0"/>
          <c:showVal val="0"/>
          <c:showCatName val="0"/>
          <c:showSerName val="0"/>
          <c:showPercent val="0"/>
          <c:showBubbleSize val="0"/>
        </c:dLbls>
        <c:gapWidth val="150"/>
        <c:overlap val="100"/>
        <c:axId val="184133504"/>
        <c:axId val="187348864"/>
      </c:barChart>
      <c:catAx>
        <c:axId val="184133504"/>
        <c:scaling>
          <c:orientation val="minMax"/>
        </c:scaling>
        <c:delete val="0"/>
        <c:axPos val="l"/>
        <c:majorTickMark val="out"/>
        <c:minorTickMark val="none"/>
        <c:tickLblPos val="nextTo"/>
        <c:crossAx val="187348864"/>
        <c:crosses val="autoZero"/>
        <c:auto val="1"/>
        <c:lblAlgn val="ctr"/>
        <c:lblOffset val="100"/>
        <c:noMultiLvlLbl val="0"/>
      </c:catAx>
      <c:valAx>
        <c:axId val="187348864"/>
        <c:scaling>
          <c:orientation val="minMax"/>
        </c:scaling>
        <c:delete val="0"/>
        <c:axPos val="b"/>
        <c:majorGridlines/>
        <c:numFmt formatCode="General" sourceLinked="1"/>
        <c:majorTickMark val="out"/>
        <c:minorTickMark val="none"/>
        <c:tickLblPos val="nextTo"/>
        <c:crossAx val="1841335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Percent of Chronically Absent Students</c:v>
                </c:pt>
              </c:strCache>
            </c:strRef>
          </c:tx>
          <c:invertIfNegative val="0"/>
          <c:cat>
            <c:strRef>
              <c:f>Sheet1!$A$2:$A$5</c:f>
              <c:strCache>
                <c:ptCount val="3"/>
                <c:pt idx="0">
                  <c:v>White Students</c:v>
                </c:pt>
                <c:pt idx="1">
                  <c:v>Hispanic Students</c:v>
                </c:pt>
                <c:pt idx="2">
                  <c:v>Black Students</c:v>
                </c:pt>
              </c:strCache>
            </c:strRef>
          </c:cat>
          <c:val>
            <c:numRef>
              <c:f>Sheet1!$B$2:$B$5</c:f>
              <c:numCache>
                <c:formatCode>General</c:formatCode>
                <c:ptCount val="4"/>
                <c:pt idx="0">
                  <c:v>5</c:v>
                </c:pt>
                <c:pt idx="1">
                  <c:v>10.3</c:v>
                </c:pt>
                <c:pt idx="2">
                  <c:v>7.7</c:v>
                </c:pt>
              </c:numCache>
            </c:numRef>
          </c:val>
        </c:ser>
        <c:ser>
          <c:idx val="1"/>
          <c:order val="1"/>
          <c:tx>
            <c:strRef>
              <c:f>Sheet1!$C$1</c:f>
              <c:strCache>
                <c:ptCount val="1"/>
                <c:pt idx="0">
                  <c:v>Column1</c:v>
                </c:pt>
              </c:strCache>
            </c:strRef>
          </c:tx>
          <c:invertIfNegative val="0"/>
          <c:cat>
            <c:strRef>
              <c:f>Sheet1!$A$2:$A$5</c:f>
              <c:strCache>
                <c:ptCount val="3"/>
                <c:pt idx="0">
                  <c:v>White Students</c:v>
                </c:pt>
                <c:pt idx="1">
                  <c:v>Hispanic Students</c:v>
                </c:pt>
                <c:pt idx="2">
                  <c:v>Black Students</c:v>
                </c:pt>
              </c:strCache>
            </c:strRef>
          </c:cat>
          <c:val>
            <c:numRef>
              <c:f>Sheet1!$C$2:$C$5</c:f>
            </c:numRef>
          </c:val>
        </c:ser>
        <c:ser>
          <c:idx val="2"/>
          <c:order val="2"/>
          <c:tx>
            <c:strRef>
              <c:f>Sheet1!$D$1</c:f>
              <c:strCache>
                <c:ptCount val="1"/>
                <c:pt idx="0">
                  <c:v>Column2</c:v>
                </c:pt>
              </c:strCache>
            </c:strRef>
          </c:tx>
          <c:invertIfNegative val="0"/>
          <c:cat>
            <c:strRef>
              <c:f>Sheet1!$A$2:$A$5</c:f>
              <c:strCache>
                <c:ptCount val="3"/>
                <c:pt idx="0">
                  <c:v>White Students</c:v>
                </c:pt>
                <c:pt idx="1">
                  <c:v>Hispanic Students</c:v>
                </c:pt>
                <c:pt idx="2">
                  <c:v>Black Students</c:v>
                </c:pt>
              </c:strCache>
            </c:strRef>
          </c:cat>
          <c:val>
            <c:numRef>
              <c:f>Sheet1!$D$2:$D$5</c:f>
            </c:numRef>
          </c:val>
        </c:ser>
        <c:dLbls>
          <c:showLegendKey val="0"/>
          <c:showVal val="0"/>
          <c:showCatName val="0"/>
          <c:showSerName val="0"/>
          <c:showPercent val="0"/>
          <c:showBubbleSize val="0"/>
        </c:dLbls>
        <c:gapWidth val="150"/>
        <c:overlap val="100"/>
        <c:axId val="210163584"/>
        <c:axId val="212103552"/>
      </c:barChart>
      <c:catAx>
        <c:axId val="210163584"/>
        <c:scaling>
          <c:orientation val="minMax"/>
        </c:scaling>
        <c:delete val="0"/>
        <c:axPos val="l"/>
        <c:majorTickMark val="out"/>
        <c:minorTickMark val="none"/>
        <c:tickLblPos val="nextTo"/>
        <c:crossAx val="212103552"/>
        <c:crosses val="autoZero"/>
        <c:auto val="1"/>
        <c:lblAlgn val="ctr"/>
        <c:lblOffset val="100"/>
        <c:noMultiLvlLbl val="0"/>
      </c:catAx>
      <c:valAx>
        <c:axId val="212103552"/>
        <c:scaling>
          <c:orientation val="minMax"/>
        </c:scaling>
        <c:delete val="0"/>
        <c:axPos val="b"/>
        <c:majorGridlines/>
        <c:numFmt formatCode="General" sourceLinked="1"/>
        <c:majorTickMark val="out"/>
        <c:minorTickMark val="none"/>
        <c:tickLblPos val="nextTo"/>
        <c:crossAx val="2101635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Restorative Practices </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4EB193F-40E2-488F-9E98-750256DFB1B8}" type="datetime2">
              <a:rPr lang="en-US" smtClean="0"/>
              <a:t>Monday, October 21, 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1A87B99-8DE1-4C95-BD36-B093517A1CA1}" type="slidenum">
              <a:rPr lang="en-US" smtClean="0"/>
              <a:t>‹#›</a:t>
            </a:fld>
            <a:endParaRPr lang="en-US" dirty="0"/>
          </a:p>
        </p:txBody>
      </p:sp>
    </p:spTree>
    <p:extLst>
      <p:ext uri="{BB962C8B-B14F-4D97-AF65-F5344CB8AC3E}">
        <p14:creationId xmlns:p14="http://schemas.microsoft.com/office/powerpoint/2010/main" val="187001833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Restorative Practices </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51D581-A04B-46ED-811D-B27828765874}" type="datetime2">
              <a:rPr lang="en-US" smtClean="0"/>
              <a:t>Monday, October 21, 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0CA058-0D37-4C43-BCED-E4F90C5267AB}" type="slidenum">
              <a:rPr lang="en-US" smtClean="0"/>
              <a:t>‹#›</a:t>
            </a:fld>
            <a:endParaRPr lang="en-US" dirty="0"/>
          </a:p>
        </p:txBody>
      </p:sp>
    </p:spTree>
    <p:extLst>
      <p:ext uri="{BB962C8B-B14F-4D97-AF65-F5344CB8AC3E}">
        <p14:creationId xmlns:p14="http://schemas.microsoft.com/office/powerpoint/2010/main" val="108535240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CA058-0D37-4C43-BCED-E4F90C5267AB}" type="slidenum">
              <a:rPr lang="en-US" smtClean="0"/>
              <a:t>1</a:t>
            </a:fld>
            <a:endParaRPr lang="en-US" dirty="0"/>
          </a:p>
        </p:txBody>
      </p:sp>
      <p:sp>
        <p:nvSpPr>
          <p:cNvPr id="5" name="Header Placeholder 4"/>
          <p:cNvSpPr>
            <a:spLocks noGrp="1"/>
          </p:cNvSpPr>
          <p:nvPr>
            <p:ph type="hdr" sz="quarter" idx="11"/>
          </p:nvPr>
        </p:nvSpPr>
        <p:spPr/>
        <p:txBody>
          <a:bodyPr/>
          <a:lstStyle/>
          <a:p>
            <a:r>
              <a:rPr lang="en-US" dirty="0" smtClean="0"/>
              <a:t>Restorative Practices </a:t>
            </a:r>
            <a:endParaRPr lang="en-US" dirty="0"/>
          </a:p>
        </p:txBody>
      </p:sp>
      <p:sp>
        <p:nvSpPr>
          <p:cNvPr id="6" name="Date Placeholder 5"/>
          <p:cNvSpPr>
            <a:spLocks noGrp="1"/>
          </p:cNvSpPr>
          <p:nvPr>
            <p:ph type="dt" idx="12"/>
          </p:nvPr>
        </p:nvSpPr>
        <p:spPr/>
        <p:txBody>
          <a:bodyPr/>
          <a:lstStyle/>
          <a:p>
            <a:fld id="{FF037F98-B5F8-4BFB-9DD2-77589A7A582B}" type="datetime2">
              <a:rPr lang="en-US" smtClean="0"/>
              <a:t>Monday, October 21, 2019</a:t>
            </a:fld>
            <a:endParaRPr lang="en-US" dirty="0"/>
          </a:p>
        </p:txBody>
      </p:sp>
    </p:spTree>
    <p:extLst>
      <p:ext uri="{BB962C8B-B14F-4D97-AF65-F5344CB8AC3E}">
        <p14:creationId xmlns:p14="http://schemas.microsoft.com/office/powerpoint/2010/main" val="132398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7" name="Google Shape;137;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race disparities related to chronic absenteeism are prevalent across the country, students of different races and ethnicities experience chronic absenteeism at different rates. For example, statistics show the following:</a:t>
            </a:r>
            <a:endParaRPr lang="en-US" dirty="0"/>
          </a:p>
        </p:txBody>
      </p:sp>
      <p:sp>
        <p:nvSpPr>
          <p:cNvPr id="4" name="Header Placeholder 3"/>
          <p:cNvSpPr>
            <a:spLocks noGrp="1"/>
          </p:cNvSpPr>
          <p:nvPr>
            <p:ph type="hdr" sz="quarter" idx="10"/>
          </p:nvPr>
        </p:nvSpPr>
        <p:spPr/>
        <p:txBody>
          <a:bodyPr/>
          <a:lstStyle/>
          <a:p>
            <a:r>
              <a:rPr lang="en-US" dirty="0" smtClean="0"/>
              <a:t>Restorative Practices </a:t>
            </a:r>
            <a:endParaRPr lang="en-US" dirty="0"/>
          </a:p>
        </p:txBody>
      </p:sp>
      <p:sp>
        <p:nvSpPr>
          <p:cNvPr id="5" name="Date Placeholder 4"/>
          <p:cNvSpPr>
            <a:spLocks noGrp="1"/>
          </p:cNvSpPr>
          <p:nvPr>
            <p:ph type="dt" idx="11"/>
          </p:nvPr>
        </p:nvSpPr>
        <p:spPr/>
        <p:txBody>
          <a:bodyPr/>
          <a:lstStyle/>
          <a:p>
            <a:fld id="{2651D581-A04B-46ED-811D-B27828765874}" type="datetime2">
              <a:rPr lang="en-US" smtClean="0"/>
              <a:t>Monday, October 21, 2019</a:t>
            </a:fld>
            <a:endParaRPr lang="en-US" dirty="0"/>
          </a:p>
        </p:txBody>
      </p:sp>
      <p:sp>
        <p:nvSpPr>
          <p:cNvPr id="6" name="Slide Number Placeholder 5"/>
          <p:cNvSpPr>
            <a:spLocks noGrp="1"/>
          </p:cNvSpPr>
          <p:nvPr>
            <p:ph type="sldNum" sz="quarter" idx="12"/>
          </p:nvPr>
        </p:nvSpPr>
        <p:spPr/>
        <p:txBody>
          <a:bodyPr/>
          <a:lstStyle/>
          <a:p>
            <a:fld id="{520CA058-0D37-4C43-BCED-E4F90C5267AB}" type="slidenum">
              <a:rPr lang="en-US" smtClean="0"/>
              <a:t>3</a:t>
            </a:fld>
            <a:endParaRPr lang="en-US" dirty="0"/>
          </a:p>
        </p:txBody>
      </p:sp>
    </p:spTree>
    <p:extLst>
      <p:ext uri="{BB962C8B-B14F-4D97-AF65-F5344CB8AC3E}">
        <p14:creationId xmlns:p14="http://schemas.microsoft.com/office/powerpoint/2010/main" val="396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School attendance is mandatory for all students between the ages of 5 and 17 in the State of Virginia. </a:t>
            </a:r>
            <a:r>
              <a:rPr lang="en-US" dirty="0" smtClean="0"/>
              <a:t>Per</a:t>
            </a:r>
            <a:r>
              <a:rPr lang="en-US" baseline="0" dirty="0" smtClean="0"/>
              <a:t> VDOE and State Attendance laws, varying interventions and sanctions must take place for s</a:t>
            </a:r>
            <a:r>
              <a:rPr lang="en-US" dirty="0" smtClean="0"/>
              <a:t>tudents and families who are chronically absent from school.</a:t>
            </a:r>
            <a:r>
              <a:rPr lang="en-US" baseline="0" dirty="0" smtClean="0"/>
              <a:t> However, given recent attendance data regarding race disparities, </a:t>
            </a:r>
            <a:r>
              <a:rPr lang="en-US" b="1" baseline="0" dirty="0" smtClean="0"/>
              <a:t>it is critical to assess the potential harm these sanctions may specifically have on students of color.</a:t>
            </a:r>
            <a:endParaRPr lang="en-US" b="1" dirty="0"/>
          </a:p>
        </p:txBody>
      </p:sp>
      <p:sp>
        <p:nvSpPr>
          <p:cNvPr id="4" name="Header Placeholder 3"/>
          <p:cNvSpPr>
            <a:spLocks noGrp="1"/>
          </p:cNvSpPr>
          <p:nvPr>
            <p:ph type="hdr" sz="quarter" idx="10"/>
          </p:nvPr>
        </p:nvSpPr>
        <p:spPr/>
        <p:txBody>
          <a:bodyPr/>
          <a:lstStyle/>
          <a:p>
            <a:r>
              <a:rPr lang="en-US" dirty="0" smtClean="0"/>
              <a:t>Restorative Practices </a:t>
            </a:r>
            <a:endParaRPr lang="en-US" dirty="0"/>
          </a:p>
        </p:txBody>
      </p:sp>
      <p:sp>
        <p:nvSpPr>
          <p:cNvPr id="5" name="Date Placeholder 4"/>
          <p:cNvSpPr>
            <a:spLocks noGrp="1"/>
          </p:cNvSpPr>
          <p:nvPr>
            <p:ph type="dt" idx="11"/>
          </p:nvPr>
        </p:nvSpPr>
        <p:spPr/>
        <p:txBody>
          <a:bodyPr/>
          <a:lstStyle/>
          <a:p>
            <a:fld id="{2651D581-A04B-46ED-811D-B27828765874}" type="datetime2">
              <a:rPr lang="en-US" smtClean="0"/>
              <a:t>Monday, October 21, 2019</a:t>
            </a:fld>
            <a:endParaRPr lang="en-US" dirty="0"/>
          </a:p>
        </p:txBody>
      </p:sp>
      <p:sp>
        <p:nvSpPr>
          <p:cNvPr id="6" name="Slide Number Placeholder 5"/>
          <p:cNvSpPr>
            <a:spLocks noGrp="1"/>
          </p:cNvSpPr>
          <p:nvPr>
            <p:ph type="sldNum" sz="quarter" idx="12"/>
          </p:nvPr>
        </p:nvSpPr>
        <p:spPr/>
        <p:txBody>
          <a:bodyPr/>
          <a:lstStyle/>
          <a:p>
            <a:fld id="{520CA058-0D37-4C43-BCED-E4F90C5267AB}" type="slidenum">
              <a:rPr lang="en-US" smtClean="0"/>
              <a:t>5</a:t>
            </a:fld>
            <a:endParaRPr lang="en-US" dirty="0"/>
          </a:p>
        </p:txBody>
      </p:sp>
    </p:spTree>
    <p:extLst>
      <p:ext uri="{BB962C8B-B14F-4D97-AF65-F5344CB8AC3E}">
        <p14:creationId xmlns:p14="http://schemas.microsoft.com/office/powerpoint/2010/main" val="210111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Racial microaggressions are the brief but</a:t>
            </a:r>
            <a:r>
              <a:rPr lang="en-US" sz="1200" kern="1200" baseline="0" dirty="0" smtClean="0">
                <a:solidFill>
                  <a:schemeClr val="tx1"/>
                </a:solidFill>
                <a:effectLst/>
                <a:latin typeface="+mn-lt"/>
                <a:ea typeface="+mn-ea"/>
                <a:cs typeface="+mn-cs"/>
              </a:rPr>
              <a:t> commonplace</a:t>
            </a:r>
            <a:r>
              <a:rPr lang="en-US" sz="1200" kern="1200" dirty="0" smtClean="0">
                <a:solidFill>
                  <a:schemeClr val="tx1"/>
                </a:solidFill>
                <a:effectLst/>
                <a:latin typeface="+mn-lt"/>
                <a:ea typeface="+mn-ea"/>
                <a:cs typeface="+mn-cs"/>
              </a:rPr>
              <a:t> insults, indignities and denigrating messages sent to students of color by well-intentioned white staff who are unaware of the harm in the hidden messages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communicated.</a:t>
            </a:r>
          </a:p>
          <a:p>
            <a:endParaRPr lang="en-US" dirty="0"/>
          </a:p>
        </p:txBody>
      </p:sp>
      <p:sp>
        <p:nvSpPr>
          <p:cNvPr id="4" name="Header Placeholder 3"/>
          <p:cNvSpPr>
            <a:spLocks noGrp="1"/>
          </p:cNvSpPr>
          <p:nvPr>
            <p:ph type="hdr" sz="quarter" idx="10"/>
          </p:nvPr>
        </p:nvSpPr>
        <p:spPr/>
        <p:txBody>
          <a:bodyPr/>
          <a:lstStyle/>
          <a:p>
            <a:r>
              <a:rPr lang="en-US" dirty="0" smtClean="0"/>
              <a:t>Restorative Practices </a:t>
            </a:r>
            <a:endParaRPr lang="en-US" dirty="0"/>
          </a:p>
        </p:txBody>
      </p:sp>
      <p:sp>
        <p:nvSpPr>
          <p:cNvPr id="5" name="Date Placeholder 4"/>
          <p:cNvSpPr>
            <a:spLocks noGrp="1"/>
          </p:cNvSpPr>
          <p:nvPr>
            <p:ph type="dt" idx="11"/>
          </p:nvPr>
        </p:nvSpPr>
        <p:spPr/>
        <p:txBody>
          <a:bodyPr/>
          <a:lstStyle/>
          <a:p>
            <a:fld id="{2651D581-A04B-46ED-811D-B27828765874}" type="datetime2">
              <a:rPr lang="en-US" smtClean="0"/>
              <a:t>Monday, October 21, 2019</a:t>
            </a:fld>
            <a:endParaRPr lang="en-US" dirty="0"/>
          </a:p>
        </p:txBody>
      </p:sp>
      <p:sp>
        <p:nvSpPr>
          <p:cNvPr id="6" name="Slide Number Placeholder 5"/>
          <p:cNvSpPr>
            <a:spLocks noGrp="1"/>
          </p:cNvSpPr>
          <p:nvPr>
            <p:ph type="sldNum" sz="quarter" idx="12"/>
          </p:nvPr>
        </p:nvSpPr>
        <p:spPr/>
        <p:txBody>
          <a:bodyPr/>
          <a:lstStyle/>
          <a:p>
            <a:fld id="{520CA058-0D37-4C43-BCED-E4F90C5267AB}" type="slidenum">
              <a:rPr lang="en-US" smtClean="0"/>
              <a:t>7</a:t>
            </a:fld>
            <a:endParaRPr lang="en-US" dirty="0"/>
          </a:p>
        </p:txBody>
      </p:sp>
    </p:spTree>
    <p:extLst>
      <p:ext uri="{BB962C8B-B14F-4D97-AF65-F5344CB8AC3E}">
        <p14:creationId xmlns:p14="http://schemas.microsoft.com/office/powerpoint/2010/main" val="4720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1277648-001A-4F38-B699-073A2134DDCB}" type="slidenum">
              <a:rPr lang="en-US" smtClean="0"/>
              <a:pPr/>
              <a:t>11</a:t>
            </a:fld>
            <a:endParaRPr lang="en-US" dirty="0"/>
          </a:p>
        </p:txBody>
      </p:sp>
    </p:spTree>
    <p:extLst>
      <p:ext uri="{BB962C8B-B14F-4D97-AF65-F5344CB8AC3E}">
        <p14:creationId xmlns:p14="http://schemas.microsoft.com/office/powerpoint/2010/main" val="360493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365375"/>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7"/>
          <p:cNvSpPr>
            <a:spLocks noGrp="1"/>
          </p:cNvSpPr>
          <p:nvPr>
            <p:ph type="title"/>
          </p:nvPr>
        </p:nvSpPr>
        <p:spPr>
          <a:xfrm>
            <a:off x="457200" y="274638"/>
            <a:ext cx="8229600" cy="1143000"/>
          </a:xfrm>
          <a:prstGeom prst="rect">
            <a:avLst/>
          </a:prstGeom>
        </p:spPr>
        <p:txBody>
          <a:bodyPr/>
          <a:lstStyle>
            <a:lvl1pPr>
              <a:defRPr b="1" i="0">
                <a:latin typeface="Corbel"/>
                <a:cs typeface="Corbel"/>
              </a:defRPr>
            </a:lvl1pPr>
          </a:lstStyle>
          <a:p>
            <a:r>
              <a:rPr lang="en-US" smtClean="0"/>
              <a:t>Click to edit Master title style</a:t>
            </a:r>
            <a:endParaRPr lang="en-US" dirty="0"/>
          </a:p>
        </p:txBody>
      </p:sp>
    </p:spTree>
    <p:extLst>
      <p:ext uri="{BB962C8B-B14F-4D97-AF65-F5344CB8AC3E}">
        <p14:creationId xmlns:p14="http://schemas.microsoft.com/office/powerpoint/2010/main" val="127024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 name="Picture 1" descr="PowerPointBg2019-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userDrawn="1"/>
        </p:nvSpPr>
        <p:spPr>
          <a:xfrm>
            <a:off x="2257122" y="6078168"/>
            <a:ext cx="1109774" cy="246221"/>
          </a:xfrm>
          <a:prstGeom prst="rect">
            <a:avLst/>
          </a:prstGeom>
          <a:noFill/>
        </p:spPr>
        <p:txBody>
          <a:bodyPr wrap="none" rtlCol="0">
            <a:spAutoFit/>
          </a:bodyPr>
          <a:lstStyle/>
          <a:p>
            <a:r>
              <a:rPr lang="en-US" sz="1000" b="1" dirty="0" smtClean="0">
                <a:solidFill>
                  <a:schemeClr val="bg1"/>
                </a:solidFill>
                <a:effectLst>
                  <a:outerShdw blurRad="63500" sx="102000" sy="102000" algn="ctr" rotWithShape="0">
                    <a:prstClr val="black">
                      <a:alpha val="40000"/>
                    </a:prstClr>
                  </a:outerShdw>
                </a:effectLst>
              </a:rPr>
              <a:t>Superintendent</a:t>
            </a:r>
          </a:p>
        </p:txBody>
      </p:sp>
      <p:sp>
        <p:nvSpPr>
          <p:cNvPr id="11" name="TextBox 10"/>
          <p:cNvSpPr txBox="1"/>
          <p:nvPr userDrawn="1"/>
        </p:nvSpPr>
        <p:spPr>
          <a:xfrm>
            <a:off x="4171949" y="6078168"/>
            <a:ext cx="1085851" cy="246221"/>
          </a:xfrm>
          <a:prstGeom prst="rect">
            <a:avLst/>
          </a:prstGeom>
          <a:noFill/>
        </p:spPr>
        <p:txBody>
          <a:bodyPr wrap="square" numCol="1" spcCol="0" rtlCol="0">
            <a:spAutoFit/>
          </a:bodyPr>
          <a:lstStyle/>
          <a:p>
            <a:r>
              <a:rPr lang="en-US" sz="1000" b="1" dirty="0" smtClean="0">
                <a:solidFill>
                  <a:schemeClr val="bg1"/>
                </a:solidFill>
                <a:effectLst>
                  <a:outerShdw blurRad="63500" sx="102000" sy="102000" algn="ctr" rotWithShape="0">
                    <a:prstClr val="black">
                      <a:alpha val="40000"/>
                    </a:prstClr>
                  </a:outerShdw>
                </a:effectLst>
              </a:rPr>
              <a:t>School Board</a:t>
            </a:r>
          </a:p>
        </p:txBody>
      </p:sp>
      <p:sp>
        <p:nvSpPr>
          <p:cNvPr id="3" name="Rectangle 2"/>
          <p:cNvSpPr/>
          <p:nvPr userDrawn="1"/>
        </p:nvSpPr>
        <p:spPr>
          <a:xfrm>
            <a:off x="4171950" y="6230568"/>
            <a:ext cx="1771650" cy="40011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effectLst>
                  <a:outerShdw blurRad="63500" sx="102000" sy="102000" algn="ctr" rotWithShape="0">
                    <a:prstClr val="black">
                      <a:alpha val="40000"/>
                    </a:prstClr>
                  </a:outerShdw>
                </a:effectLst>
              </a:rPr>
              <a:t>Cindy Anderson,</a:t>
            </a:r>
            <a:r>
              <a:rPr lang="en-US" sz="1000" baseline="0" dirty="0" smtClean="0">
                <a:solidFill>
                  <a:schemeClr val="bg1"/>
                </a:solidFill>
                <a:effectLst>
                  <a:outerShdw blurRad="63500" sx="102000" sy="102000" algn="ctr" rotWithShape="0">
                    <a:prstClr val="black">
                      <a:alpha val="40000"/>
                    </a:prstClr>
                  </a:outerShdw>
                </a:effectLst>
              </a:rPr>
              <a:t> </a:t>
            </a:r>
            <a:r>
              <a:rPr lang="en-US" sz="1000" i="1" dirty="0" smtClean="0">
                <a:solidFill>
                  <a:schemeClr val="bg1"/>
                </a:solidFill>
                <a:effectLst>
                  <a:outerShdw blurRad="63500" sx="102000" sy="102000" algn="ctr" rotWithShape="0">
                    <a:prstClr val="black">
                      <a:alpha val="40000"/>
                    </a:prstClr>
                  </a:outerShdw>
                </a:effectLst>
              </a:rPr>
              <a:t>Chair</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effectLst>
                  <a:outerShdw blurRad="63500" sx="102000" sy="102000" algn="ctr" rotWithShape="0">
                    <a:prstClr val="black">
                      <a:alpha val="40000"/>
                    </a:prstClr>
                  </a:outerShdw>
                </a:effectLst>
              </a:rPr>
              <a:t>Veronica Nolan,</a:t>
            </a:r>
            <a:r>
              <a:rPr lang="en-US" sz="1000" baseline="0" dirty="0" smtClean="0">
                <a:solidFill>
                  <a:schemeClr val="bg1"/>
                </a:solidFill>
                <a:effectLst>
                  <a:outerShdw blurRad="63500" sx="102000" sy="102000" algn="ctr" rotWithShape="0">
                    <a:prstClr val="black">
                      <a:alpha val="40000"/>
                    </a:prstClr>
                  </a:outerShdw>
                </a:effectLst>
              </a:rPr>
              <a:t> </a:t>
            </a:r>
            <a:r>
              <a:rPr lang="en-US" sz="1000" i="1" dirty="0" smtClean="0">
                <a:solidFill>
                  <a:schemeClr val="bg1"/>
                </a:solidFill>
                <a:effectLst>
                  <a:outerShdw blurRad="63500" sx="102000" sy="102000" algn="ctr" rotWithShape="0">
                    <a:prstClr val="black">
                      <a:alpha val="40000"/>
                    </a:prstClr>
                  </a:outerShdw>
                </a:effectLst>
              </a:rPr>
              <a:t>Vice Chair</a:t>
            </a:r>
            <a:endParaRPr lang="en-US" sz="1000" dirty="0" smtClean="0">
              <a:solidFill>
                <a:schemeClr val="bg1"/>
              </a:solidFill>
              <a:effectLst>
                <a:outerShdw blurRad="63500" sx="102000" sy="102000" algn="ctr" rotWithShape="0">
                  <a:prstClr val="black">
                    <a:alpha val="40000"/>
                  </a:prstClr>
                </a:outerShdw>
              </a:effectLst>
            </a:endParaRPr>
          </a:p>
        </p:txBody>
      </p:sp>
      <p:sp>
        <p:nvSpPr>
          <p:cNvPr id="4" name="Rectangle 3"/>
          <p:cNvSpPr/>
          <p:nvPr userDrawn="1"/>
        </p:nvSpPr>
        <p:spPr>
          <a:xfrm>
            <a:off x="5980360" y="6078168"/>
            <a:ext cx="2834640" cy="731520"/>
          </a:xfrm>
          <a:prstGeom prst="rect">
            <a:avLst/>
          </a:prstGeom>
        </p:spPr>
        <p:txBody>
          <a:bodyPr wrap="square" numCol="2" spcCol="182880">
            <a:spAutoFit/>
          </a:bodyPr>
          <a:lstStyle/>
          <a:p>
            <a:pPr>
              <a:lnSpc>
                <a:spcPct val="100000"/>
              </a:lnSpc>
            </a:pPr>
            <a:r>
              <a:rPr lang="en-US" sz="1000" dirty="0" smtClean="0">
                <a:solidFill>
                  <a:schemeClr val="bg1"/>
                </a:solidFill>
                <a:effectLst>
                  <a:outerShdw blurRad="63500" sx="102000" sy="102000" algn="ctr" rotWithShape="0">
                    <a:prstClr val="black">
                      <a:alpha val="40000"/>
                    </a:prstClr>
                  </a:outerShdw>
                </a:effectLst>
              </a:rPr>
              <a:t>Meagan L. Alderton</a:t>
            </a:r>
            <a:br>
              <a:rPr lang="en-US" sz="1000" dirty="0" smtClean="0">
                <a:solidFill>
                  <a:schemeClr val="bg1"/>
                </a:solidFill>
                <a:effectLst>
                  <a:outerShdw blurRad="63500" sx="102000" sy="102000" algn="ctr" rotWithShape="0">
                    <a:prstClr val="black">
                      <a:alpha val="40000"/>
                    </a:prstClr>
                  </a:outerShdw>
                </a:effectLst>
              </a:rPr>
            </a:br>
            <a:r>
              <a:rPr lang="en-US" sz="1000" dirty="0" smtClean="0">
                <a:solidFill>
                  <a:schemeClr val="bg1"/>
                </a:solidFill>
                <a:effectLst>
                  <a:outerShdw blurRad="63500" sx="102000" sy="102000" algn="ctr" rotWithShape="0">
                    <a:prstClr val="black">
                      <a:alpha val="40000"/>
                    </a:prstClr>
                  </a:outerShdw>
                </a:effectLst>
              </a:rPr>
              <a:t>Ramee A. Gentry</a:t>
            </a:r>
          </a:p>
          <a:p>
            <a:pPr>
              <a:lnSpc>
                <a:spcPct val="100000"/>
              </a:lnSpc>
            </a:pPr>
            <a:r>
              <a:rPr lang="en-US" sz="1000" dirty="0" smtClean="0">
                <a:solidFill>
                  <a:schemeClr val="bg1"/>
                </a:solidFill>
                <a:effectLst>
                  <a:outerShdw blurRad="63500" sx="102000" sy="102000" algn="ctr" rotWithShape="0">
                    <a:prstClr val="black">
                      <a:alpha val="40000"/>
                    </a:prstClr>
                  </a:outerShdw>
                </a:effectLst>
              </a:rPr>
              <a:t>Jacinta Greene</a:t>
            </a:r>
          </a:p>
          <a:p>
            <a:pPr>
              <a:lnSpc>
                <a:spcPct val="100000"/>
              </a:lnSpc>
            </a:pPr>
            <a:r>
              <a:rPr lang="en-US" sz="1000" dirty="0" smtClean="0">
                <a:solidFill>
                  <a:schemeClr val="bg1"/>
                </a:solidFill>
                <a:effectLst>
                  <a:outerShdw blurRad="63500" sx="102000" sy="102000" algn="ctr" rotWithShape="0">
                    <a:prstClr val="black">
                      <a:alpha val="40000"/>
                    </a:prstClr>
                  </a:outerShdw>
                </a:effectLst>
              </a:rPr>
              <a:t>Margaret Lorber</a:t>
            </a:r>
          </a:p>
          <a:p>
            <a:pPr>
              <a:lnSpc>
                <a:spcPct val="100000"/>
              </a:lnSpc>
            </a:pPr>
            <a:r>
              <a:rPr lang="en-US" sz="1000" dirty="0" smtClean="0">
                <a:solidFill>
                  <a:schemeClr val="bg1"/>
                </a:solidFill>
                <a:effectLst>
                  <a:outerShdw blurRad="63500" sx="102000" sy="102000" algn="ctr" rotWithShape="0">
                    <a:prstClr val="black">
                      <a:alpha val="40000"/>
                    </a:prstClr>
                  </a:outerShdw>
                </a:effectLst>
              </a:rPr>
              <a:t>Michelle Rief</a:t>
            </a:r>
          </a:p>
          <a:p>
            <a:pPr>
              <a:lnSpc>
                <a:spcPct val="100000"/>
              </a:lnSpc>
            </a:pPr>
            <a:r>
              <a:rPr lang="en-US" sz="1000" dirty="0" smtClean="0">
                <a:solidFill>
                  <a:schemeClr val="bg1"/>
                </a:solidFill>
                <a:effectLst>
                  <a:outerShdw blurRad="63500" sx="102000" sy="102000" algn="ctr" rotWithShape="0">
                    <a:prstClr val="black">
                      <a:alpha val="40000"/>
                    </a:prstClr>
                  </a:outerShdw>
                </a:effectLst>
              </a:rPr>
              <a:t>Christopher A. Suarez</a:t>
            </a:r>
          </a:p>
          <a:p>
            <a:pPr>
              <a:lnSpc>
                <a:spcPct val="100000"/>
              </a:lnSpc>
            </a:pPr>
            <a:r>
              <a:rPr lang="en-US" sz="1000" dirty="0" smtClean="0">
                <a:solidFill>
                  <a:schemeClr val="bg1"/>
                </a:solidFill>
                <a:effectLst>
                  <a:outerShdw blurRad="63500" sx="102000" sy="102000" algn="ctr" rotWithShape="0">
                    <a:prstClr val="black">
                      <a:alpha val="40000"/>
                    </a:prstClr>
                  </a:outerShdw>
                </a:effectLst>
              </a:rPr>
              <a:t>Heather Thornton</a:t>
            </a:r>
          </a:p>
        </p:txBody>
      </p:sp>
      <p:sp>
        <p:nvSpPr>
          <p:cNvPr id="12" name="Rectangle 11"/>
          <p:cNvSpPr/>
          <p:nvPr userDrawn="1"/>
        </p:nvSpPr>
        <p:spPr>
          <a:xfrm>
            <a:off x="4171950" y="6363512"/>
            <a:ext cx="1678146" cy="246221"/>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i="1" dirty="0" smtClean="0">
              <a:solidFill>
                <a:schemeClr val="bg1"/>
              </a:solidFill>
              <a:effectLst>
                <a:outerShdw blurRad="63500" sx="102000" sy="102000" algn="ctr" rotWithShape="0">
                  <a:prstClr val="black">
                    <a:alpha val="40000"/>
                  </a:prstClr>
                </a:outerShdw>
              </a:effectLst>
            </a:endParaRPr>
          </a:p>
        </p:txBody>
      </p:sp>
      <p:sp>
        <p:nvSpPr>
          <p:cNvPr id="13" name="Rectangle 12"/>
          <p:cNvSpPr/>
          <p:nvPr userDrawn="1"/>
        </p:nvSpPr>
        <p:spPr>
          <a:xfrm>
            <a:off x="2257122" y="6230568"/>
            <a:ext cx="1703449" cy="246221"/>
          </a:xfrm>
          <a:prstGeom prst="rect">
            <a:avLst/>
          </a:prstGeom>
        </p:spPr>
        <p:txBody>
          <a:bodyPr wrap="none">
            <a:spAutoFit/>
          </a:bodyPr>
          <a:lstStyle/>
          <a:p>
            <a:r>
              <a:rPr lang="en-US" sz="1000" dirty="0" smtClean="0">
                <a:solidFill>
                  <a:schemeClr val="bg1"/>
                </a:solidFill>
                <a:effectLst>
                  <a:outerShdw blurRad="63500" sx="102000" sy="102000" algn="ctr" rotWithShape="0">
                    <a:prstClr val="black">
                      <a:alpha val="40000"/>
                    </a:prstClr>
                  </a:outerShdw>
                </a:effectLst>
              </a:rPr>
              <a:t>Dr. Gregory C. Hutchings, Jr.</a:t>
            </a:r>
            <a:endParaRPr lang="en-US" sz="1000" dirty="0">
              <a:solidFill>
                <a:schemeClr val="bg1"/>
              </a:solidFill>
              <a:effectLst>
                <a:outerShdw blurRad="63500" sx="102000" sy="102000" algn="ctr" rotWithShape="0">
                  <a:prstClr val="black">
                    <a:alpha val="40000"/>
                  </a:prstClr>
                </a:outerShdw>
              </a:effectLst>
            </a:endParaRPr>
          </a:p>
        </p:txBody>
      </p:sp>
      <p:sp>
        <p:nvSpPr>
          <p:cNvPr id="15" name="Text Placeholder 14"/>
          <p:cNvSpPr>
            <a:spLocks noGrp="1"/>
          </p:cNvSpPr>
          <p:nvPr>
            <p:ph type="body" sz="quarter" idx="11" hasCustomPrompt="1"/>
          </p:nvPr>
        </p:nvSpPr>
        <p:spPr>
          <a:xfrm>
            <a:off x="533400" y="381000"/>
            <a:ext cx="8077200" cy="990600"/>
          </a:xfrm>
          <a:prstGeom prst="rect">
            <a:avLst/>
          </a:prstGeom>
        </p:spPr>
        <p:txBody>
          <a:bodyPr/>
          <a:lstStyle>
            <a:lvl1pPr marL="0" indent="0" algn="ctr">
              <a:buFontTx/>
              <a:buNone/>
              <a:defRPr b="1">
                <a:latin typeface="+mj-lt"/>
              </a:defRPr>
            </a:lvl1pPr>
            <a:lvl3pPr marL="914400" indent="0">
              <a:buNone/>
              <a:defRPr/>
            </a:lvl3pPr>
          </a:lstStyle>
          <a:p>
            <a:pPr lvl="0"/>
            <a:r>
              <a:rPr lang="en-US" dirty="0" smtClean="0"/>
              <a:t>Final slide</a:t>
            </a:r>
          </a:p>
        </p:txBody>
      </p:sp>
      <p:sp>
        <p:nvSpPr>
          <p:cNvPr id="19" name="Text Placeholder 18"/>
          <p:cNvSpPr>
            <a:spLocks noGrp="1"/>
          </p:cNvSpPr>
          <p:nvPr>
            <p:ph type="body" sz="quarter" idx="12" hasCustomPrompt="1"/>
          </p:nvPr>
        </p:nvSpPr>
        <p:spPr>
          <a:xfrm>
            <a:off x="533400" y="1752600"/>
            <a:ext cx="8077200" cy="2209800"/>
          </a:xfrm>
          <a:prstGeom prst="rect">
            <a:avLst/>
          </a:prstGeom>
        </p:spPr>
        <p:txBody>
          <a:bodyPr/>
          <a:lstStyle>
            <a:lvl1pPr marL="0" indent="0">
              <a:buNone/>
              <a:defRPr sz="2400" baseline="0"/>
            </a:lvl1pPr>
          </a:lstStyle>
          <a:p>
            <a:pPr lvl="0"/>
            <a:r>
              <a:rPr lang="en-US" dirty="0" smtClean="0"/>
              <a:t>Insert your contact information here.</a:t>
            </a:r>
            <a:endParaRPr lang="en-US" dirty="0"/>
          </a:p>
        </p:txBody>
      </p:sp>
      <p:sp>
        <p:nvSpPr>
          <p:cNvPr id="16" name="TextBox 15"/>
          <p:cNvSpPr txBox="1"/>
          <p:nvPr userDrawn="1"/>
        </p:nvSpPr>
        <p:spPr>
          <a:xfrm>
            <a:off x="8305800" y="6428601"/>
            <a:ext cx="685800" cy="276999"/>
          </a:xfrm>
          <a:prstGeom prst="rect">
            <a:avLst/>
          </a:prstGeom>
          <a:noFill/>
        </p:spPr>
        <p:txBody>
          <a:bodyPr wrap="square" rtlCol="0">
            <a:spAutoFit/>
          </a:bodyPr>
          <a:lstStyle/>
          <a:p>
            <a:pPr algn="r"/>
            <a:fld id="{A827D49F-40AC-B84B-AEE2-3C86243442C3}"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329548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PowerPointBg2019-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b="1" i="0">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8305800" y="6428601"/>
            <a:ext cx="685800" cy="276999"/>
          </a:xfrm>
          <a:prstGeom prst="rect">
            <a:avLst/>
          </a:prstGeom>
          <a:noFill/>
        </p:spPr>
        <p:txBody>
          <a:bodyPr wrap="square" rtlCol="0">
            <a:spAutoFit/>
          </a:bodyPr>
          <a:lstStyle/>
          <a:p>
            <a:pPr algn="r"/>
            <a:fld id="{A827D49F-40AC-B84B-AEE2-3C86243442C3}"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329923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PowerPointBg2019-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b="1"/>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8305800" y="6428601"/>
            <a:ext cx="685800" cy="276999"/>
          </a:xfrm>
          <a:prstGeom prst="rect">
            <a:avLst/>
          </a:prstGeom>
          <a:noFill/>
        </p:spPr>
        <p:txBody>
          <a:bodyPr wrap="square" rtlCol="0">
            <a:spAutoFit/>
          </a:bodyPr>
          <a:lstStyle/>
          <a:p>
            <a:pPr algn="r"/>
            <a:fld id="{A827D49F-40AC-B84B-AEE2-3C86243442C3}"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293976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owerPointBg2019-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8305800" y="6428601"/>
            <a:ext cx="685800" cy="276999"/>
          </a:xfrm>
          <a:prstGeom prst="rect">
            <a:avLst/>
          </a:prstGeom>
          <a:noFill/>
        </p:spPr>
        <p:txBody>
          <a:bodyPr wrap="square" rtlCol="0">
            <a:spAutoFit/>
          </a:bodyPr>
          <a:lstStyle/>
          <a:p>
            <a:pPr algn="r"/>
            <a:fld id="{A827D49F-40AC-B84B-AEE2-3C86243442C3}"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414636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PowerPointBg2019-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b="1"/>
            </a:lvl1pPr>
          </a:lstStyle>
          <a:p>
            <a:r>
              <a:rPr lang="en-US" smtClean="0"/>
              <a:t>Click to edit Master title style</a:t>
            </a:r>
            <a:endParaRPr lang="en-US"/>
          </a:p>
        </p:txBody>
      </p:sp>
      <p:sp>
        <p:nvSpPr>
          <p:cNvPr id="5" name="TextBox 4"/>
          <p:cNvSpPr txBox="1"/>
          <p:nvPr userDrawn="1"/>
        </p:nvSpPr>
        <p:spPr>
          <a:xfrm>
            <a:off x="8305800" y="6428601"/>
            <a:ext cx="685800" cy="276999"/>
          </a:xfrm>
          <a:prstGeom prst="rect">
            <a:avLst/>
          </a:prstGeom>
          <a:noFill/>
        </p:spPr>
        <p:txBody>
          <a:bodyPr wrap="square" rtlCol="0">
            <a:spAutoFit/>
          </a:bodyPr>
          <a:lstStyle/>
          <a:p>
            <a:pPr algn="r"/>
            <a:fld id="{A827D49F-40AC-B84B-AEE2-3C86243442C3}"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382648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PowerPointBg2019-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userDrawn="1"/>
        </p:nvSpPr>
        <p:spPr>
          <a:xfrm>
            <a:off x="8305800" y="6428601"/>
            <a:ext cx="685800" cy="276999"/>
          </a:xfrm>
          <a:prstGeom prst="rect">
            <a:avLst/>
          </a:prstGeom>
          <a:noFill/>
        </p:spPr>
        <p:txBody>
          <a:bodyPr wrap="square" rtlCol="0">
            <a:spAutoFit/>
          </a:bodyPr>
          <a:lstStyle/>
          <a:p>
            <a:pPr algn="r"/>
            <a:fld id="{A827D49F-40AC-B84B-AEE2-3C86243442C3}"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236581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out Footer">
    <p:spTree>
      <p:nvGrpSpPr>
        <p:cNvPr id="1" name=""/>
        <p:cNvGrpSpPr/>
        <p:nvPr/>
      </p:nvGrpSpPr>
      <p:grpSpPr>
        <a:xfrm>
          <a:off x="0" y="0"/>
          <a:ext cx="0" cy="0"/>
          <a:chOff x="0" y="0"/>
          <a:chExt cx="0" cy="0"/>
        </a:xfrm>
      </p:grpSpPr>
      <p:sp>
        <p:nvSpPr>
          <p:cNvPr id="9" name="TextBox 8"/>
          <p:cNvSpPr txBox="1"/>
          <p:nvPr userDrawn="1"/>
        </p:nvSpPr>
        <p:spPr>
          <a:xfrm>
            <a:off x="3490361" y="6336268"/>
            <a:ext cx="2169761" cy="369332"/>
          </a:xfrm>
          <a:prstGeom prst="rect">
            <a:avLst/>
          </a:prstGeom>
          <a:noFill/>
        </p:spPr>
        <p:txBody>
          <a:bodyPr wrap="none" rtlCol="0">
            <a:spAutoFit/>
          </a:bodyPr>
          <a:lstStyle/>
          <a:p>
            <a:r>
              <a:rPr lang="en-US" dirty="0" smtClean="0">
                <a:solidFill>
                  <a:schemeClr val="bg1"/>
                </a:solidFill>
              </a:rPr>
              <a:t>www.acps.k12.va.us</a:t>
            </a:r>
            <a:endParaRPr lang="en-US" dirty="0">
              <a:solidFill>
                <a:schemeClr val="bg1"/>
              </a:solidFill>
            </a:endParaRPr>
          </a:p>
        </p:txBody>
      </p:sp>
      <p:sp>
        <p:nvSpPr>
          <p:cNvPr id="4" name="TextBox 3"/>
          <p:cNvSpPr txBox="1"/>
          <p:nvPr userDrawn="1"/>
        </p:nvSpPr>
        <p:spPr>
          <a:xfrm>
            <a:off x="8305800" y="6428601"/>
            <a:ext cx="685800" cy="276999"/>
          </a:xfrm>
          <a:prstGeom prst="rect">
            <a:avLst/>
          </a:prstGeom>
          <a:noFill/>
        </p:spPr>
        <p:txBody>
          <a:bodyPr wrap="square" rtlCol="0">
            <a:spAutoFit/>
          </a:bodyPr>
          <a:lstStyle/>
          <a:p>
            <a:pPr algn="r"/>
            <a:fld id="{A827D49F-40AC-B84B-AEE2-3C86243442C3}" type="slidenum">
              <a:rPr lang="en-US" sz="1200" smtClean="0">
                <a:solidFill>
                  <a:schemeClr val="bg1">
                    <a:lumMod val="50000"/>
                  </a:schemeClr>
                </a:solidFill>
              </a:rPr>
              <a:pPr algn="r"/>
              <a:t>‹#›</a:t>
            </a:fld>
            <a:endParaRPr lang="en-US" sz="1200" dirty="0">
              <a:solidFill>
                <a:schemeClr val="bg1">
                  <a:lumMod val="50000"/>
                </a:schemeClr>
              </a:solidFill>
            </a:endParaRPr>
          </a:p>
        </p:txBody>
      </p:sp>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387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PowerPointBg2019-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extBox 6"/>
          <p:cNvSpPr txBox="1"/>
          <p:nvPr userDrawn="1"/>
        </p:nvSpPr>
        <p:spPr>
          <a:xfrm>
            <a:off x="8305800" y="6428601"/>
            <a:ext cx="685800" cy="276999"/>
          </a:xfrm>
          <a:prstGeom prst="rect">
            <a:avLst/>
          </a:prstGeom>
          <a:noFill/>
        </p:spPr>
        <p:txBody>
          <a:bodyPr wrap="square" rtlCol="0">
            <a:spAutoFit/>
          </a:bodyPr>
          <a:lstStyle/>
          <a:p>
            <a:pPr algn="r"/>
            <a:fld id="{A827D49F-40AC-B84B-AEE2-3C86243442C3}"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281879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PowerPointBg2019-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568825"/>
            <a:ext cx="54864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3810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135563"/>
            <a:ext cx="5486400" cy="7318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extBox 6"/>
          <p:cNvSpPr txBox="1"/>
          <p:nvPr userDrawn="1"/>
        </p:nvSpPr>
        <p:spPr>
          <a:xfrm>
            <a:off x="8305800" y="6428601"/>
            <a:ext cx="685800" cy="276999"/>
          </a:xfrm>
          <a:prstGeom prst="rect">
            <a:avLst/>
          </a:prstGeom>
          <a:noFill/>
        </p:spPr>
        <p:txBody>
          <a:bodyPr wrap="square" rtlCol="0">
            <a:spAutoFit/>
          </a:bodyPr>
          <a:lstStyle/>
          <a:p>
            <a:pPr algn="r"/>
            <a:fld id="{A827D49F-40AC-B84B-AEE2-3C86243442C3}" type="slidenum">
              <a:rPr lang="en-US" sz="1200" smtClean="0">
                <a:solidFill>
                  <a:srgbClr val="FFFFFF"/>
                </a:solidFill>
              </a:rPr>
              <a:pPr algn="r"/>
              <a:t>‹#›</a:t>
            </a:fld>
            <a:endParaRPr lang="en-US" sz="1200" dirty="0">
              <a:solidFill>
                <a:srgbClr val="FFFFFF"/>
              </a:solidFill>
            </a:endParaRPr>
          </a:p>
        </p:txBody>
      </p:sp>
    </p:spTree>
    <p:extLst>
      <p:ext uri="{BB962C8B-B14F-4D97-AF65-F5344CB8AC3E}">
        <p14:creationId xmlns:p14="http://schemas.microsoft.com/office/powerpoint/2010/main" val="397389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3490361" y="6336268"/>
            <a:ext cx="2169761" cy="369332"/>
          </a:xfrm>
          <a:prstGeom prst="rect">
            <a:avLst/>
          </a:prstGeom>
          <a:noFill/>
        </p:spPr>
        <p:txBody>
          <a:bodyPr wrap="none" rtlCol="0">
            <a:spAutoFit/>
          </a:bodyPr>
          <a:lstStyle/>
          <a:p>
            <a:r>
              <a:rPr lang="en-US" dirty="0" smtClean="0">
                <a:solidFill>
                  <a:schemeClr val="bg1"/>
                </a:solidFill>
              </a:rPr>
              <a:t>www.acps.k12.va.us</a:t>
            </a:r>
            <a:endParaRPr lang="en-US" dirty="0">
              <a:solidFill>
                <a:schemeClr val="bg1"/>
              </a:solidFill>
            </a:endParaRPr>
          </a:p>
        </p:txBody>
      </p:sp>
      <p:pic>
        <p:nvPicPr>
          <p:cNvPr id="6" name="Picture 5" descr="PowerPointBg2019-1.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879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9"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gbaldwin@acps.k12.va.us" TargetMode="External"/><Relationship Id="rId2" Type="http://schemas.openxmlformats.org/officeDocument/2006/relationships/hyperlink" Target="mailto:tara.newton@acps.k12.va.us"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0"/>
            <a:ext cx="8763000" cy="1295400"/>
          </a:xfrm>
          <a:prstGeom prst="rect">
            <a:avLst/>
          </a:prstGeom>
        </p:spPr>
        <p:txBody>
          <a:bodyPr/>
          <a:lstStyle/>
          <a:p>
            <a:r>
              <a:rPr lang="en-US" sz="3200" dirty="0"/>
              <a:t>Restorative </a:t>
            </a:r>
            <a:r>
              <a:rPr lang="en-US" sz="3200" dirty="0" smtClean="0"/>
              <a:t>Responses </a:t>
            </a:r>
            <a:r>
              <a:rPr lang="en-US" sz="3200" dirty="0"/>
              <a:t>to Student Absenteeism: An Exploration of Racial </a:t>
            </a:r>
            <a:r>
              <a:rPr lang="en-US" sz="3200" dirty="0" smtClean="0"/>
              <a:t>Microaggressions</a:t>
            </a:r>
            <a:endParaRPr lang="en-US" sz="3200" dirty="0"/>
          </a:p>
        </p:txBody>
      </p:sp>
    </p:spTree>
    <p:extLst>
      <p:ext uri="{BB962C8B-B14F-4D97-AF65-F5344CB8AC3E}">
        <p14:creationId xmlns:p14="http://schemas.microsoft.com/office/powerpoint/2010/main" val="2734462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JGffIkR3YmKQTA7KBMrI3_OIryc8pJijny5YXNKn8AwZh6qJSeTpu5lYxcVJHlJiO29gt4wc5tcpOdac2k0hBGvHEiGGDj5Wkful0lipVrM1hzhd4A77WfUsQ0r2A7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4241"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69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055"/>
            <a:ext cx="8229600" cy="1143000"/>
          </a:xfrm>
        </p:spPr>
        <p:txBody>
          <a:bodyPr/>
          <a:lstStyle/>
          <a:p>
            <a:r>
              <a:rPr lang="en-US" sz="3200" dirty="0" smtClean="0">
                <a:cs typeface="Arial" panose="020B0604020202020204" pitchFamily="34" charset="0"/>
              </a:rPr>
              <a:t>Engaging in the Work</a:t>
            </a:r>
            <a:endParaRPr lang="en-US" sz="3200" b="1" dirty="0">
              <a:cs typeface="Arial" panose="020B0604020202020204" pitchFamily="34" charset="0"/>
            </a:endParaRPr>
          </a:p>
        </p:txBody>
      </p:sp>
      <p:pic>
        <p:nvPicPr>
          <p:cNvPr id="10" name="Picture 2" descr="Image result for community circle sequence of ev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610600" cy="4324719"/>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6248400" y="1905000"/>
            <a:ext cx="1519811" cy="85517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The 4 Agreements of Courageous Conversation </a:t>
            </a:r>
            <a:endParaRPr lang="en-US" sz="1000" dirty="0"/>
          </a:p>
        </p:txBody>
      </p:sp>
      <p:sp>
        <p:nvSpPr>
          <p:cNvPr id="15" name="Oval Callout 14"/>
          <p:cNvSpPr/>
          <p:nvPr/>
        </p:nvSpPr>
        <p:spPr>
          <a:xfrm>
            <a:off x="7162800" y="2971800"/>
            <a:ext cx="1600200" cy="98658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Community Circle Questions about Microaggressions</a:t>
            </a:r>
            <a:endParaRPr lang="en-US" sz="1000" dirty="0"/>
          </a:p>
        </p:txBody>
      </p:sp>
    </p:spTree>
    <p:extLst>
      <p:ext uri="{BB962C8B-B14F-4D97-AF65-F5344CB8AC3E}">
        <p14:creationId xmlns:p14="http://schemas.microsoft.com/office/powerpoint/2010/main" val="271221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76200"/>
            <a:ext cx="8839200" cy="1143000"/>
          </a:xfrm>
        </p:spPr>
        <p:txBody>
          <a:bodyPr/>
          <a:lstStyle/>
          <a:p>
            <a:r>
              <a:rPr lang="en-US" sz="3200" dirty="0"/>
              <a:t>The Four Agreements of Courageous Conversations</a:t>
            </a:r>
            <a:br>
              <a:rPr lang="en-US" sz="3200" dirty="0"/>
            </a:br>
            <a:endParaRPr lang="en-US" sz="3200" dirty="0"/>
          </a:p>
        </p:txBody>
      </p:sp>
      <p:sp>
        <p:nvSpPr>
          <p:cNvPr id="6" name="Rectangle 5"/>
          <p:cNvSpPr/>
          <p:nvPr/>
        </p:nvSpPr>
        <p:spPr>
          <a:xfrm>
            <a:off x="228600" y="1600200"/>
            <a:ext cx="8686800" cy="2308324"/>
          </a:xfrm>
          <a:prstGeom prst="rect">
            <a:avLst/>
          </a:prstGeom>
        </p:spPr>
        <p:txBody>
          <a:bodyPr wrap="square">
            <a:spAutoFit/>
          </a:bodyPr>
          <a:lstStyle/>
          <a:p>
            <a:pPr lvl="0"/>
            <a:r>
              <a:rPr lang="en-US" b="1" dirty="0"/>
              <a:t>Stay engaged</a:t>
            </a:r>
            <a:r>
              <a:rPr lang="en-US" dirty="0"/>
              <a:t>:  Staying engaged means “remaining morally, emotionally, intellectually, and socially involved in the </a:t>
            </a:r>
            <a:r>
              <a:rPr lang="en-US" dirty="0" smtClean="0"/>
              <a:t>dialogue.”</a:t>
            </a:r>
          </a:p>
          <a:p>
            <a:pPr lvl="0"/>
            <a:r>
              <a:rPr lang="en-US" dirty="0" smtClean="0"/>
              <a:t> </a:t>
            </a:r>
            <a:r>
              <a:rPr lang="en-US" dirty="0"/>
              <a:t> </a:t>
            </a:r>
          </a:p>
          <a:p>
            <a:pPr lvl="0"/>
            <a:r>
              <a:rPr lang="en-US" b="1" dirty="0" smtClean="0"/>
              <a:t>Experience </a:t>
            </a:r>
            <a:r>
              <a:rPr lang="en-US" b="1" dirty="0"/>
              <a:t>discomfort</a:t>
            </a:r>
            <a:r>
              <a:rPr lang="en-US" dirty="0"/>
              <a:t>:  This norm acknowledges that discomfort is inevitable, especially, in dialogue about race, and that participants make a commitment to bring issues into the open.  It is not talking about these issues that create divisiveness.  The divisiveness already exists in the society and in our schools.  It is through dialogue, even when uncomfortable, the healing and change begin.</a:t>
            </a:r>
          </a:p>
        </p:txBody>
      </p:sp>
      <p:sp>
        <p:nvSpPr>
          <p:cNvPr id="7" name="Rectangle 6"/>
          <p:cNvSpPr/>
          <p:nvPr/>
        </p:nvSpPr>
        <p:spPr>
          <a:xfrm>
            <a:off x="230909" y="3768437"/>
            <a:ext cx="8534400" cy="2031325"/>
          </a:xfrm>
          <a:prstGeom prst="rect">
            <a:avLst/>
          </a:prstGeom>
        </p:spPr>
        <p:txBody>
          <a:bodyPr wrap="square">
            <a:spAutoFit/>
          </a:bodyPr>
          <a:lstStyle/>
          <a:p>
            <a:r>
              <a:rPr lang="en-US" dirty="0"/>
              <a:t> </a:t>
            </a:r>
          </a:p>
          <a:p>
            <a:pPr lvl="0"/>
            <a:r>
              <a:rPr lang="en-US" b="1" dirty="0"/>
              <a:t>Speak your truth</a:t>
            </a:r>
            <a:r>
              <a:rPr lang="en-US" dirty="0"/>
              <a:t>:  This means being open about thoughts and feelings and not just saying what you think others want to hear.</a:t>
            </a:r>
          </a:p>
          <a:p>
            <a:r>
              <a:rPr lang="en-US" dirty="0"/>
              <a:t>  </a:t>
            </a:r>
          </a:p>
          <a:p>
            <a:pPr lvl="0"/>
            <a:r>
              <a:rPr lang="en-US" b="1" dirty="0"/>
              <a:t>Expect and accept nonclosure</a:t>
            </a:r>
            <a:r>
              <a:rPr lang="en-US" dirty="0"/>
              <a:t>:  This agreement asks participants to “hang out in uncertainty” and not rush to quick solutions, especially in relation to racial understanding, which requires ongoing </a:t>
            </a:r>
            <a:r>
              <a:rPr lang="en-US" dirty="0" smtClean="0"/>
              <a:t>dialogue. </a:t>
            </a:r>
            <a:endParaRPr lang="en-US" dirty="0"/>
          </a:p>
        </p:txBody>
      </p:sp>
    </p:spTree>
    <p:extLst>
      <p:ext uri="{BB962C8B-B14F-4D97-AF65-F5344CB8AC3E}">
        <p14:creationId xmlns:p14="http://schemas.microsoft.com/office/powerpoint/2010/main" val="4017182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sz="3200" dirty="0" smtClean="0"/>
              <a:t>Community Circle Questions</a:t>
            </a:r>
            <a:r>
              <a:rPr lang="en-US" dirty="0">
                <a:solidFill>
                  <a:srgbClr val="002060"/>
                </a:solidFill>
              </a:rPr>
              <a:t/>
            </a:r>
            <a:br>
              <a:rPr lang="en-US" dirty="0">
                <a:solidFill>
                  <a:srgbClr val="002060"/>
                </a:solidFill>
              </a:rPr>
            </a:br>
            <a:endParaRPr lang="en-US" dirty="0">
              <a:solidFill>
                <a:srgbClr val="002060"/>
              </a:solidFill>
            </a:endParaRPr>
          </a:p>
        </p:txBody>
      </p:sp>
      <p:sp>
        <p:nvSpPr>
          <p:cNvPr id="6" name="Rectangle 5"/>
          <p:cNvSpPr/>
          <p:nvPr/>
        </p:nvSpPr>
        <p:spPr>
          <a:xfrm>
            <a:off x="260927" y="1275447"/>
            <a:ext cx="8686800" cy="4985980"/>
          </a:xfrm>
          <a:prstGeom prst="rect">
            <a:avLst/>
          </a:prstGeom>
        </p:spPr>
        <p:txBody>
          <a:bodyPr wrap="square">
            <a:spAutoFit/>
          </a:bodyPr>
          <a:lstStyle/>
          <a:p>
            <a:pPr lvl="0"/>
            <a:r>
              <a:rPr lang="en-US" sz="2400" b="1" dirty="0" smtClean="0"/>
              <a:t>1.</a:t>
            </a:r>
            <a:r>
              <a:rPr lang="en-US" sz="2400" dirty="0" smtClean="0"/>
              <a:t>  What is your understanding of racial microaggressions?</a:t>
            </a:r>
          </a:p>
          <a:p>
            <a:pPr lvl="0"/>
            <a:r>
              <a:rPr lang="en-US" sz="2400" dirty="0" smtClean="0"/>
              <a:t> </a:t>
            </a:r>
            <a:r>
              <a:rPr lang="en-US" sz="2400" dirty="0"/>
              <a:t> </a:t>
            </a:r>
          </a:p>
          <a:p>
            <a:r>
              <a:rPr lang="en-US" sz="2400" b="1" dirty="0" smtClean="0"/>
              <a:t>2. </a:t>
            </a:r>
            <a:r>
              <a:rPr lang="en-US" sz="2400" dirty="0">
                <a:cs typeface="Arial" panose="020B0604020202020204" pitchFamily="34" charset="0"/>
              </a:rPr>
              <a:t>Do you believe that racial microaggressions have an impact on your and other students</a:t>
            </a:r>
            <a:r>
              <a:rPr lang="en-US" sz="2400" dirty="0" smtClean="0">
                <a:cs typeface="Arial" panose="020B0604020202020204" pitchFamily="34" charset="0"/>
              </a:rPr>
              <a:t>’ </a:t>
            </a:r>
            <a:r>
              <a:rPr lang="en-US" sz="2400" dirty="0">
                <a:cs typeface="Arial" panose="020B0604020202020204" pitchFamily="34" charset="0"/>
              </a:rPr>
              <a:t>belief in themselves to succeed in school? </a:t>
            </a:r>
            <a:endParaRPr lang="en-US" sz="2400" dirty="0" smtClean="0">
              <a:cs typeface="Arial" panose="020B0604020202020204" pitchFamily="34" charset="0"/>
            </a:endParaRPr>
          </a:p>
          <a:p>
            <a:endParaRPr lang="en-US" sz="2400" dirty="0" smtClean="0">
              <a:cs typeface="Arial" panose="020B0604020202020204" pitchFamily="34" charset="0"/>
            </a:endParaRPr>
          </a:p>
          <a:p>
            <a:pPr lvl="0"/>
            <a:r>
              <a:rPr lang="en-US" sz="2400" b="1" dirty="0">
                <a:cs typeface="Arial" panose="020B0604020202020204" pitchFamily="34" charset="0"/>
              </a:rPr>
              <a:t>3. </a:t>
            </a:r>
            <a:r>
              <a:rPr lang="en-US" sz="2400" dirty="0">
                <a:cs typeface="Arial" panose="020B0604020202020204" pitchFamily="34" charset="0"/>
              </a:rPr>
              <a:t>Do you feel that school attendance policies impact </a:t>
            </a:r>
            <a:r>
              <a:rPr lang="en-US" sz="2400" dirty="0" smtClean="0">
                <a:cs typeface="Arial" panose="020B0604020202020204" pitchFamily="34" charset="0"/>
              </a:rPr>
              <a:t>Black </a:t>
            </a:r>
            <a:r>
              <a:rPr lang="en-US" sz="2400" dirty="0">
                <a:cs typeface="Arial" panose="020B0604020202020204" pitchFamily="34" charset="0"/>
              </a:rPr>
              <a:t>students differently than other racial groups? </a:t>
            </a:r>
            <a:endParaRPr lang="en-US" sz="2400" dirty="0" smtClean="0">
              <a:cs typeface="Arial" panose="020B0604020202020204" pitchFamily="34" charset="0"/>
            </a:endParaRPr>
          </a:p>
          <a:p>
            <a:pPr lvl="0"/>
            <a:endParaRPr lang="en-US" sz="2400" dirty="0">
              <a:cs typeface="Arial" panose="020B0604020202020204" pitchFamily="34" charset="0"/>
            </a:endParaRPr>
          </a:p>
          <a:p>
            <a:r>
              <a:rPr lang="en-US" sz="2400" b="1" dirty="0" smtClean="0">
                <a:cs typeface="Arial" panose="020B0604020202020204" pitchFamily="34" charset="0"/>
              </a:rPr>
              <a:t>4</a:t>
            </a:r>
            <a:r>
              <a:rPr lang="en-US" sz="2400" b="1" dirty="0">
                <a:cs typeface="Arial" panose="020B0604020202020204" pitchFamily="34" charset="0"/>
              </a:rPr>
              <a:t>. </a:t>
            </a:r>
            <a:r>
              <a:rPr lang="en-US" sz="2400" dirty="0">
                <a:cs typeface="Arial" panose="020B0604020202020204" pitchFamily="34" charset="0"/>
              </a:rPr>
              <a:t>Do you believe that student absences and related policies impact your and other students’, belief in themselves to succeed in school? Please describe.</a:t>
            </a: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endParaRPr lang="en-US" dirty="0"/>
          </a:p>
        </p:txBody>
      </p:sp>
      <p:sp>
        <p:nvSpPr>
          <p:cNvPr id="7" name="Rectangle 6"/>
          <p:cNvSpPr/>
          <p:nvPr/>
        </p:nvSpPr>
        <p:spPr>
          <a:xfrm>
            <a:off x="230909" y="3768437"/>
            <a:ext cx="8534400"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3916562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0909" y="3768437"/>
            <a:ext cx="8534400" cy="369332"/>
          </a:xfrm>
          <a:prstGeom prst="rect">
            <a:avLst/>
          </a:prstGeom>
        </p:spPr>
        <p:txBody>
          <a:bodyPr wrap="square">
            <a:spAutoFit/>
          </a:bodyPr>
          <a:lstStyle/>
          <a:p>
            <a:r>
              <a:rPr lang="en-US" dirty="0"/>
              <a:t> </a:t>
            </a:r>
          </a:p>
        </p:txBody>
      </p:sp>
      <p:pic>
        <p:nvPicPr>
          <p:cNvPr id="1028" name="Picture 4" descr="Image result for video"/>
          <p:cNvPicPr>
            <a:picLocks noChangeAspect="1" noChangeArrowheads="1"/>
          </p:cNvPicPr>
          <p:nvPr/>
        </p:nvPicPr>
        <p:blipFill rotWithShape="1">
          <a:blip r:embed="rId2">
            <a:extLst>
              <a:ext uri="{28A0092B-C50C-407E-A947-70E740481C1C}">
                <a14:useLocalDpi xmlns:a14="http://schemas.microsoft.com/office/drawing/2010/main" val="0"/>
              </a:ext>
            </a:extLst>
          </a:blip>
          <a:srcRect t="8366" b="10835"/>
          <a:stretch/>
        </p:blipFill>
        <p:spPr bwMode="auto">
          <a:xfrm>
            <a:off x="1407246" y="916709"/>
            <a:ext cx="6181725" cy="430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035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Contact</a:t>
            </a:r>
            <a:endParaRPr lang="en-US" dirty="0"/>
          </a:p>
        </p:txBody>
      </p:sp>
      <p:sp>
        <p:nvSpPr>
          <p:cNvPr id="3" name="Text Placeholder 2"/>
          <p:cNvSpPr>
            <a:spLocks noGrp="1"/>
          </p:cNvSpPr>
          <p:nvPr>
            <p:ph type="body" sz="quarter" idx="12"/>
          </p:nvPr>
        </p:nvSpPr>
        <p:spPr>
          <a:xfrm>
            <a:off x="457200" y="2667000"/>
            <a:ext cx="8077200" cy="2209800"/>
          </a:xfrm>
        </p:spPr>
        <p:txBody>
          <a:bodyPr/>
          <a:lstStyle/>
          <a:p>
            <a:pPr algn="ctr">
              <a:spcBef>
                <a:spcPts val="300"/>
              </a:spcBef>
            </a:pPr>
            <a:r>
              <a:rPr lang="en-US" dirty="0" smtClean="0">
                <a:cs typeface="Arial" panose="020B0604020202020204" pitchFamily="34" charset="0"/>
              </a:rPr>
              <a:t>Ms. Tara Newton, LCSW</a:t>
            </a:r>
          </a:p>
          <a:p>
            <a:pPr algn="ctr">
              <a:spcBef>
                <a:spcPts val="300"/>
              </a:spcBef>
            </a:pPr>
            <a:r>
              <a:rPr lang="en-US" dirty="0"/>
              <a:t>Truancy Outreach Specialist</a:t>
            </a:r>
            <a:endParaRPr lang="en-US" dirty="0" smtClean="0">
              <a:cs typeface="Arial" panose="020B0604020202020204" pitchFamily="34" charset="0"/>
            </a:endParaRPr>
          </a:p>
          <a:p>
            <a:pPr algn="ctr">
              <a:spcBef>
                <a:spcPts val="300"/>
              </a:spcBef>
            </a:pPr>
            <a:r>
              <a:rPr lang="en-US" dirty="0" smtClean="0">
                <a:cs typeface="Arial" panose="020B0604020202020204" pitchFamily="34" charset="0"/>
                <a:hlinkClick r:id="rId2"/>
              </a:rPr>
              <a:t>tara.newton@acps.k12.va.us</a:t>
            </a:r>
            <a:r>
              <a:rPr lang="en-US" dirty="0" smtClean="0">
                <a:cs typeface="Arial" panose="020B0604020202020204" pitchFamily="34" charset="0"/>
              </a:rPr>
              <a:t> </a:t>
            </a:r>
          </a:p>
          <a:p>
            <a:pPr algn="ctr">
              <a:spcBef>
                <a:spcPts val="300"/>
              </a:spcBef>
            </a:pPr>
            <a:endParaRPr lang="en-US" sz="1800" dirty="0">
              <a:cs typeface="Arial" panose="020B0604020202020204" pitchFamily="34" charset="0"/>
            </a:endParaRPr>
          </a:p>
          <a:p>
            <a:pPr algn="ctr">
              <a:spcBef>
                <a:spcPts val="300"/>
              </a:spcBef>
            </a:pPr>
            <a:r>
              <a:rPr lang="en-US" dirty="0" smtClean="0">
                <a:cs typeface="Arial" panose="020B0604020202020204" pitchFamily="34" charset="0"/>
              </a:rPr>
              <a:t>Mr. Gregory Baldwin, M.Ed. </a:t>
            </a:r>
            <a:endParaRPr lang="en-US" dirty="0">
              <a:cs typeface="Arial" panose="020B0604020202020204" pitchFamily="34" charset="0"/>
            </a:endParaRPr>
          </a:p>
          <a:p>
            <a:pPr algn="ctr">
              <a:spcBef>
                <a:spcPts val="300"/>
              </a:spcBef>
            </a:pPr>
            <a:r>
              <a:rPr lang="en-US" dirty="0">
                <a:cs typeface="Arial" panose="020B0604020202020204" pitchFamily="34" charset="0"/>
              </a:rPr>
              <a:t>School Climate and Culture Specialist</a:t>
            </a:r>
          </a:p>
          <a:p>
            <a:pPr algn="ctr">
              <a:spcBef>
                <a:spcPts val="300"/>
              </a:spcBef>
            </a:pPr>
            <a:r>
              <a:rPr lang="en-US" dirty="0">
                <a:cs typeface="Arial" panose="020B0604020202020204" pitchFamily="34" charset="0"/>
                <a:hlinkClick r:id="rId3"/>
              </a:rPr>
              <a:t>gbaldwin@acps.k12.va.us</a:t>
            </a:r>
            <a:endParaRPr lang="en-US" dirty="0">
              <a:cs typeface="Arial" panose="020B0604020202020204" pitchFamily="34" charset="0"/>
            </a:endParaRPr>
          </a:p>
          <a:p>
            <a:pPr algn="ctr">
              <a:spcBef>
                <a:spcPts val="300"/>
              </a:spcBef>
            </a:pPr>
            <a:endParaRPr lang="en-US" sz="900" dirty="0">
              <a:cs typeface="Arial" panose="020B0604020202020204" pitchFamily="34" charset="0"/>
            </a:endParaRPr>
          </a:p>
          <a:p>
            <a:endParaRPr lang="en-US" dirty="0"/>
          </a:p>
        </p:txBody>
      </p:sp>
      <p:sp>
        <p:nvSpPr>
          <p:cNvPr id="4" name="Rectangle 3"/>
          <p:cNvSpPr/>
          <p:nvPr/>
        </p:nvSpPr>
        <p:spPr>
          <a:xfrm>
            <a:off x="304800" y="1219200"/>
            <a:ext cx="8382000" cy="1277273"/>
          </a:xfrm>
          <a:prstGeom prst="rect">
            <a:avLst/>
          </a:prstGeom>
        </p:spPr>
        <p:txBody>
          <a:bodyPr wrap="square">
            <a:spAutoFit/>
          </a:bodyPr>
          <a:lstStyle/>
          <a:p>
            <a:pPr algn="ctr">
              <a:spcBef>
                <a:spcPts val="300"/>
              </a:spcBef>
            </a:pPr>
            <a:r>
              <a:rPr lang="en-US" sz="2400" b="1" dirty="0" smtClean="0">
                <a:cs typeface="Arial" panose="020B0604020202020204" pitchFamily="34" charset="0"/>
              </a:rPr>
              <a:t>Alexandria City Public Schools </a:t>
            </a:r>
            <a:r>
              <a:rPr lang="en-US" sz="2400" b="1" dirty="0">
                <a:cs typeface="Arial" panose="020B0604020202020204" pitchFamily="34" charset="0"/>
              </a:rPr>
              <a:t>Department of Student Services, </a:t>
            </a:r>
          </a:p>
          <a:p>
            <a:pPr algn="ctr">
              <a:spcBef>
                <a:spcPts val="300"/>
              </a:spcBef>
            </a:pPr>
            <a:r>
              <a:rPr lang="en-US" sz="2400" b="1" dirty="0">
                <a:cs typeface="Arial" panose="020B0604020202020204" pitchFamily="34" charset="0"/>
              </a:rPr>
              <a:t>Alternative Programs and Equity</a:t>
            </a:r>
          </a:p>
          <a:p>
            <a:pPr algn="ctr">
              <a:spcBef>
                <a:spcPts val="300"/>
              </a:spcBef>
            </a:pPr>
            <a:r>
              <a:rPr lang="en-US" sz="2400" b="1" dirty="0">
                <a:cs typeface="Arial" panose="020B0604020202020204" pitchFamily="34" charset="0"/>
              </a:rPr>
              <a:t>703-619-8034</a:t>
            </a:r>
          </a:p>
        </p:txBody>
      </p:sp>
    </p:spTree>
    <p:extLst>
      <p:ext uri="{BB962C8B-B14F-4D97-AF65-F5344CB8AC3E}">
        <p14:creationId xmlns:p14="http://schemas.microsoft.com/office/powerpoint/2010/main" val="490576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4400"/>
              <a:buFont typeface="Corbel"/>
              <a:buNone/>
            </a:pPr>
            <a:r>
              <a:rPr lang="en-US" sz="3200" dirty="0"/>
              <a:t>Learning Objectives</a:t>
            </a:r>
            <a:endParaRPr sz="3200" dirty="0"/>
          </a:p>
        </p:txBody>
      </p:sp>
      <p:sp>
        <p:nvSpPr>
          <p:cNvPr id="140" name="Google Shape;140;p2"/>
          <p:cNvSpPr txBox="1">
            <a:spLocks noGrp="1"/>
          </p:cNvSpPr>
          <p:nvPr>
            <p:ph type="body" idx="1"/>
          </p:nvPr>
        </p:nvSpPr>
        <p:spPr>
          <a:xfrm>
            <a:off x="533400" y="1295400"/>
            <a:ext cx="8231400" cy="4495800"/>
          </a:xfrm>
          <a:prstGeom prst="rect">
            <a:avLst/>
          </a:prstGeom>
          <a:noFill/>
          <a:ln>
            <a:noFill/>
          </a:ln>
        </p:spPr>
        <p:txBody>
          <a:bodyPr spcFirstLastPara="1" wrap="square" lIns="91425" tIns="45700" rIns="91425" bIns="45700" anchor="t" anchorCtr="0">
            <a:noAutofit/>
          </a:bodyPr>
          <a:lstStyle/>
          <a:p>
            <a:pPr marL="457200" lvl="0" indent="-406400" algn="l" rtl="0">
              <a:spcBef>
                <a:spcPts val="0"/>
              </a:spcBef>
              <a:spcAft>
                <a:spcPts val="0"/>
              </a:spcAft>
              <a:buSzPts val="2800"/>
              <a:buChar char="•"/>
            </a:pPr>
            <a:r>
              <a:rPr lang="en-US" sz="2400" dirty="0"/>
              <a:t>To inform participants of varying ways that racial microaggressions may influence the implementation of state and district attendance policies </a:t>
            </a:r>
            <a:endParaRPr sz="2400" dirty="0"/>
          </a:p>
          <a:p>
            <a:pPr marL="457200" lvl="0" indent="-406400" algn="l" rtl="0">
              <a:spcBef>
                <a:spcPts val="0"/>
              </a:spcBef>
              <a:spcAft>
                <a:spcPts val="0"/>
              </a:spcAft>
              <a:buSzPts val="2800"/>
              <a:buChar char="•"/>
            </a:pPr>
            <a:r>
              <a:rPr lang="en-US" sz="2400" dirty="0"/>
              <a:t>To engage participants via small group discussions regarding the racial microaggressions which impact their respective school district’s implementation of attendance policies </a:t>
            </a:r>
            <a:endParaRPr sz="2400" dirty="0"/>
          </a:p>
          <a:p>
            <a:pPr marL="457200" lvl="0" indent="-406400" algn="l" rtl="0">
              <a:spcBef>
                <a:spcPts val="0"/>
              </a:spcBef>
              <a:spcAft>
                <a:spcPts val="0"/>
              </a:spcAft>
              <a:buSzPts val="2800"/>
              <a:buChar char="•"/>
            </a:pPr>
            <a:r>
              <a:rPr lang="en-US" sz="2400" dirty="0"/>
              <a:t>To demonstrate the effectiveness of restorative practices in addressing racial microaggressions and chronic absenteeism </a:t>
            </a:r>
            <a:endParaRPr sz="2400" dirty="0"/>
          </a:p>
        </p:txBody>
      </p:sp>
    </p:spTree>
    <p:extLst>
      <p:ext uri="{BB962C8B-B14F-4D97-AF65-F5344CB8AC3E}">
        <p14:creationId xmlns:p14="http://schemas.microsoft.com/office/powerpoint/2010/main" val="635108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base"/>
            <a:r>
              <a:rPr lang="en-US" sz="3200" dirty="0" smtClean="0"/>
              <a:t>Race </a:t>
            </a:r>
            <a:r>
              <a:rPr lang="en-US" sz="3200" dirty="0"/>
              <a:t>Disparities in Chronic Absenteeism </a:t>
            </a:r>
            <a:r>
              <a:rPr lang="en-US" sz="3600" dirty="0" smtClean="0"/>
              <a:t/>
            </a:r>
            <a:br>
              <a:rPr lang="en-US" sz="3600" dirty="0" smtClean="0"/>
            </a:br>
            <a:r>
              <a:rPr lang="en-US" sz="3200" dirty="0" smtClean="0">
                <a:solidFill>
                  <a:srgbClr val="002060"/>
                </a:solidFill>
              </a:rPr>
              <a:t>Department of Education</a:t>
            </a:r>
            <a:r>
              <a:rPr lang="en-US" sz="3200" dirty="0" smtClean="0"/>
              <a:t/>
            </a:r>
            <a:br>
              <a:rPr lang="en-US" sz="3200" dirty="0" smtClean="0"/>
            </a:br>
            <a:r>
              <a:rPr lang="en-US" dirty="0"/>
              <a:t/>
            </a:r>
            <a:br>
              <a:rPr lang="en-US" dirty="0"/>
            </a:br>
            <a:r>
              <a:rPr lang="en-US" b="0" dirty="0"/>
              <a:t/>
            </a:r>
            <a:br>
              <a:rPr lang="en-US" b="0" dirty="0"/>
            </a:br>
            <a:endParaRPr lang="en-US" dirty="0">
              <a:solidFill>
                <a:srgbClr val="002060"/>
              </a:solidFill>
            </a:endParaRPr>
          </a:p>
        </p:txBody>
      </p:sp>
      <p:sp>
        <p:nvSpPr>
          <p:cNvPr id="4" name="Content Placeholder 3"/>
          <p:cNvSpPr>
            <a:spLocks noGrp="1"/>
          </p:cNvSpPr>
          <p:nvPr>
            <p:ph sz="half" idx="1"/>
          </p:nvPr>
        </p:nvSpPr>
        <p:spPr/>
        <p:txBody>
          <a:bodyPr/>
          <a:lstStyle/>
          <a:p>
            <a:r>
              <a:rPr lang="en-US" sz="1800" dirty="0"/>
              <a:t>WHITE STUDENTS	</a:t>
            </a:r>
            <a:r>
              <a:rPr lang="en-US" sz="1800" dirty="0" smtClean="0"/>
              <a:t>14</a:t>
            </a:r>
            <a:r>
              <a:rPr lang="en-US" sz="1800" dirty="0"/>
              <a:t>. 5 %</a:t>
            </a:r>
          </a:p>
          <a:p>
            <a:r>
              <a:rPr lang="en-US" sz="1800" dirty="0"/>
              <a:t>HISPANIC STUDENTS 	17.0 %</a:t>
            </a:r>
          </a:p>
          <a:p>
            <a:r>
              <a:rPr lang="en-US" sz="1800" dirty="0"/>
              <a:t>BLACK STUDENTS 	20.5 </a:t>
            </a:r>
            <a:r>
              <a:rPr lang="en-US" sz="1800" dirty="0" smtClean="0"/>
              <a:t>%</a:t>
            </a:r>
          </a:p>
          <a:p>
            <a:endParaRPr lang="en-US" sz="1800" dirty="0"/>
          </a:p>
          <a:p>
            <a:r>
              <a:rPr lang="en-US" sz="1800" dirty="0"/>
              <a:t>C</a:t>
            </a:r>
            <a:r>
              <a:rPr lang="en-US" sz="1800" dirty="0" smtClean="0"/>
              <a:t>ompared </a:t>
            </a:r>
            <a:r>
              <a:rPr lang="en-US" sz="1800" dirty="0"/>
              <a:t>to their white peers, Black students </a:t>
            </a:r>
            <a:r>
              <a:rPr lang="en-US" sz="1800" dirty="0" smtClean="0"/>
              <a:t>are </a:t>
            </a:r>
            <a:r>
              <a:rPr lang="en-US" sz="1800" dirty="0" smtClean="0">
                <a:solidFill>
                  <a:srgbClr val="0070C0"/>
                </a:solidFill>
              </a:rPr>
              <a:t>40 </a:t>
            </a:r>
            <a:r>
              <a:rPr lang="en-US" sz="1800" dirty="0">
                <a:solidFill>
                  <a:srgbClr val="0070C0"/>
                </a:solidFill>
              </a:rPr>
              <a:t>percent more </a:t>
            </a:r>
            <a:r>
              <a:rPr lang="en-US" sz="1800" dirty="0" smtClean="0">
                <a:solidFill>
                  <a:srgbClr val="0070C0"/>
                </a:solidFill>
              </a:rPr>
              <a:t>likely </a:t>
            </a:r>
            <a:r>
              <a:rPr lang="en-US" sz="1800" dirty="0" smtClean="0"/>
              <a:t>to miss </a:t>
            </a:r>
            <a:r>
              <a:rPr lang="en-US" sz="1800" dirty="0"/>
              <a:t>three weeks of </a:t>
            </a:r>
            <a:r>
              <a:rPr lang="en-US" sz="1800" dirty="0" smtClean="0"/>
              <a:t>school</a:t>
            </a:r>
            <a:endParaRPr lang="en-US" sz="1800" dirty="0"/>
          </a:p>
          <a:p>
            <a:r>
              <a:rPr lang="en-US" sz="1800" dirty="0" smtClean="0"/>
              <a:t>Similarly, Hispanic </a:t>
            </a:r>
            <a:r>
              <a:rPr lang="en-US" sz="1800" dirty="0"/>
              <a:t>students are </a:t>
            </a:r>
            <a:r>
              <a:rPr lang="en-US" sz="1800" dirty="0">
                <a:solidFill>
                  <a:srgbClr val="0070C0"/>
                </a:solidFill>
              </a:rPr>
              <a:t>17 percent more likely</a:t>
            </a:r>
            <a:r>
              <a:rPr lang="en-US" sz="1800" dirty="0"/>
              <a:t> to </a:t>
            </a:r>
            <a:r>
              <a:rPr lang="en-US" sz="1800" dirty="0" smtClean="0"/>
              <a:t>miss </a:t>
            </a:r>
            <a:r>
              <a:rPr lang="en-US" sz="1800" dirty="0"/>
              <a:t>three weeks of school.</a:t>
            </a:r>
          </a:p>
          <a:p>
            <a:r>
              <a:rPr lang="en-US" sz="1800" dirty="0" smtClean="0"/>
              <a:t>American </a:t>
            </a:r>
            <a:r>
              <a:rPr lang="en-US" sz="1800" dirty="0"/>
              <a:t>Indian and Pacific Islander students are over 50 </a:t>
            </a:r>
            <a:r>
              <a:rPr lang="en-US" sz="1800" dirty="0" smtClean="0"/>
              <a:t>percent more </a:t>
            </a:r>
            <a:r>
              <a:rPr lang="en-US" sz="1800" dirty="0"/>
              <a:t>likely to miss three weeks of school.</a:t>
            </a:r>
          </a:p>
          <a:p>
            <a:pPr marL="0" lvl="0" indent="0">
              <a:buNone/>
            </a:pPr>
            <a:r>
              <a:rPr lang="en-US" sz="1800" dirty="0" smtClean="0"/>
              <a:t> </a:t>
            </a:r>
            <a:endParaRPr lang="en-US" sz="1800" dirty="0"/>
          </a:p>
        </p:txBody>
      </p:sp>
      <p:pic>
        <p:nvPicPr>
          <p:cNvPr id="7" name="Content Placeholder 6" descr="Image result for us department of education chronic absenteeism data"/>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94537"/>
            <a:ext cx="4038600" cy="4002325"/>
          </a:xfrm>
          <a:prstGeom prst="rect">
            <a:avLst/>
          </a:prstGeom>
          <a:noFill/>
          <a:ln>
            <a:noFill/>
          </a:ln>
        </p:spPr>
      </p:pic>
    </p:spTree>
    <p:extLst>
      <p:ext uri="{BB962C8B-B14F-4D97-AF65-F5344CB8AC3E}">
        <p14:creationId xmlns:p14="http://schemas.microsoft.com/office/powerpoint/2010/main" val="3442239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Race </a:t>
            </a:r>
            <a:r>
              <a:rPr lang="en-US" sz="3200" dirty="0"/>
              <a:t>Disparities in Chronic Absenteeism</a:t>
            </a:r>
            <a:r>
              <a:rPr lang="en-US" dirty="0"/>
              <a:t/>
            </a:r>
            <a:br>
              <a:rPr lang="en-US" dirty="0"/>
            </a:br>
            <a:endParaRPr lang="en-US" dirty="0"/>
          </a:p>
        </p:txBody>
      </p:sp>
      <p:sp>
        <p:nvSpPr>
          <p:cNvPr id="3" name="Content Placeholder 2"/>
          <p:cNvSpPr>
            <a:spLocks noGrp="1"/>
          </p:cNvSpPr>
          <p:nvPr>
            <p:ph sz="half" idx="1"/>
          </p:nvPr>
        </p:nvSpPr>
        <p:spPr>
          <a:xfrm>
            <a:off x="0" y="1524000"/>
            <a:ext cx="4191000" cy="4495800"/>
          </a:xfrm>
        </p:spPr>
        <p:txBody>
          <a:bodyPr/>
          <a:lstStyle/>
          <a:p>
            <a:r>
              <a:rPr lang="en-US" sz="2400" b="1" dirty="0" smtClean="0"/>
              <a:t>State of Virginia</a:t>
            </a:r>
          </a:p>
          <a:p>
            <a:pPr marL="0" indent="0">
              <a:buNone/>
            </a:pPr>
            <a:endParaRPr lang="en-US" u="sng" dirty="0" smtClean="0"/>
          </a:p>
          <a:p>
            <a:r>
              <a:rPr lang="en-US" sz="2000" dirty="0">
                <a:solidFill>
                  <a:srgbClr val="0070C0"/>
                </a:solidFill>
              </a:rPr>
              <a:t>WHITE STUDENTS	9.5 %</a:t>
            </a:r>
          </a:p>
          <a:p>
            <a:r>
              <a:rPr lang="en-US" sz="2000" dirty="0">
                <a:solidFill>
                  <a:srgbClr val="0070C0"/>
                </a:solidFill>
              </a:rPr>
              <a:t>HISPANIC STUDENTS 	12.8 %</a:t>
            </a:r>
          </a:p>
          <a:p>
            <a:r>
              <a:rPr lang="en-US" sz="2000" dirty="0">
                <a:solidFill>
                  <a:srgbClr val="0070C0"/>
                </a:solidFill>
              </a:rPr>
              <a:t>BLACK STUDENTS 	13.1 </a:t>
            </a:r>
            <a:r>
              <a:rPr lang="en-US" sz="2000" dirty="0" smtClean="0">
                <a:solidFill>
                  <a:srgbClr val="0070C0"/>
                </a:solidFill>
              </a:rPr>
              <a:t>%</a:t>
            </a:r>
          </a:p>
          <a:p>
            <a:endParaRPr lang="en-US" sz="2000" dirty="0">
              <a:solidFill>
                <a:srgbClr val="0070C0"/>
              </a:solidFill>
            </a:endParaRPr>
          </a:p>
          <a:p>
            <a:endParaRPr lang="en-US" sz="2000" dirty="0"/>
          </a:p>
          <a:p>
            <a:endParaRPr lang="en-US" dirty="0"/>
          </a:p>
        </p:txBody>
      </p:sp>
      <p:sp>
        <p:nvSpPr>
          <p:cNvPr id="4" name="Content Placeholder 3"/>
          <p:cNvSpPr>
            <a:spLocks noGrp="1"/>
          </p:cNvSpPr>
          <p:nvPr>
            <p:ph sz="half" idx="2"/>
          </p:nvPr>
        </p:nvSpPr>
        <p:spPr>
          <a:xfrm>
            <a:off x="4800600" y="1600200"/>
            <a:ext cx="4343400" cy="4495799"/>
          </a:xfrm>
        </p:spPr>
        <p:txBody>
          <a:bodyPr/>
          <a:lstStyle/>
          <a:p>
            <a:r>
              <a:rPr lang="en-US" sz="2400" b="1" dirty="0" smtClean="0"/>
              <a:t>Alexandria City Public Schools</a:t>
            </a:r>
          </a:p>
          <a:p>
            <a:pPr marL="0" indent="0">
              <a:buNone/>
            </a:pPr>
            <a:endParaRPr lang="en-US" u="sng" dirty="0" smtClean="0"/>
          </a:p>
          <a:p>
            <a:r>
              <a:rPr lang="en-US" sz="2000" dirty="0">
                <a:solidFill>
                  <a:srgbClr val="0070C0"/>
                </a:solidFill>
              </a:rPr>
              <a:t>WHITE STUDENTS	5.0  %</a:t>
            </a:r>
          </a:p>
          <a:p>
            <a:r>
              <a:rPr lang="en-US" sz="2000" dirty="0">
                <a:solidFill>
                  <a:srgbClr val="0070C0"/>
                </a:solidFill>
              </a:rPr>
              <a:t>HISPANIC STUDENTS 	10.3 %</a:t>
            </a:r>
          </a:p>
          <a:p>
            <a:r>
              <a:rPr lang="en-US" sz="2000" dirty="0">
                <a:solidFill>
                  <a:srgbClr val="0070C0"/>
                </a:solidFill>
              </a:rPr>
              <a:t>BLACK STUDENTS 	7.7 </a:t>
            </a:r>
            <a:r>
              <a:rPr lang="en-US" sz="2000" dirty="0" smtClean="0">
                <a:solidFill>
                  <a:srgbClr val="0070C0"/>
                </a:solidFill>
              </a:rPr>
              <a:t>%</a:t>
            </a:r>
          </a:p>
          <a:p>
            <a:endParaRPr lang="en-US" sz="2000" dirty="0"/>
          </a:p>
          <a:p>
            <a:endParaRPr lang="en-US" sz="2000" dirty="0"/>
          </a:p>
          <a:p>
            <a:endParaRPr lang="en-US" sz="2000" dirty="0"/>
          </a:p>
        </p:txBody>
      </p:sp>
      <p:graphicFrame>
        <p:nvGraphicFramePr>
          <p:cNvPr id="5" name="Chart 4"/>
          <p:cNvGraphicFramePr/>
          <p:nvPr>
            <p:extLst>
              <p:ext uri="{D42A27DB-BD31-4B8C-83A1-F6EECF244321}">
                <p14:modId xmlns:p14="http://schemas.microsoft.com/office/powerpoint/2010/main" val="2815646721"/>
              </p:ext>
            </p:extLst>
          </p:nvPr>
        </p:nvGraphicFramePr>
        <p:xfrm>
          <a:off x="0" y="3733800"/>
          <a:ext cx="4267200" cy="223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4237376766"/>
              </p:ext>
            </p:extLst>
          </p:nvPr>
        </p:nvGraphicFramePr>
        <p:xfrm>
          <a:off x="4876800" y="3810000"/>
          <a:ext cx="4267200" cy="220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5122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Potential </a:t>
            </a:r>
            <a:r>
              <a:rPr lang="en-US" sz="3200" dirty="0" smtClean="0"/>
              <a:t>Harm:</a:t>
            </a:r>
            <a:r>
              <a:rPr lang="en-US" sz="3200" dirty="0"/>
              <a:t/>
            </a:r>
            <a:br>
              <a:rPr lang="en-US" sz="3200" dirty="0"/>
            </a:br>
            <a:r>
              <a:rPr lang="en-US" sz="3200" dirty="0">
                <a:solidFill>
                  <a:srgbClr val="002060"/>
                </a:solidFill>
              </a:rPr>
              <a:t>Legal Consequences </a:t>
            </a:r>
          </a:p>
        </p:txBody>
      </p:sp>
      <p:sp>
        <p:nvSpPr>
          <p:cNvPr id="5" name="Text Placeholder 4"/>
          <p:cNvSpPr>
            <a:spLocks noGrp="1"/>
          </p:cNvSpPr>
          <p:nvPr>
            <p:ph type="body" idx="1"/>
          </p:nvPr>
        </p:nvSpPr>
        <p:spPr/>
        <p:txBody>
          <a:bodyPr/>
          <a:lstStyle/>
          <a:p>
            <a:r>
              <a:rPr lang="en-US" dirty="0" smtClean="0">
                <a:solidFill>
                  <a:srgbClr val="0070C0"/>
                </a:solidFill>
              </a:rPr>
              <a:t>Student Impact</a:t>
            </a:r>
            <a:endParaRPr lang="en-US" dirty="0">
              <a:solidFill>
                <a:srgbClr val="0070C0"/>
              </a:solidFill>
            </a:endParaRPr>
          </a:p>
        </p:txBody>
      </p:sp>
      <p:sp>
        <p:nvSpPr>
          <p:cNvPr id="3" name="Content Placeholder 2"/>
          <p:cNvSpPr>
            <a:spLocks noGrp="1"/>
          </p:cNvSpPr>
          <p:nvPr>
            <p:ph sz="half" idx="2"/>
          </p:nvPr>
        </p:nvSpPr>
        <p:spPr/>
        <p:txBody>
          <a:bodyPr>
            <a:noAutofit/>
          </a:bodyPr>
          <a:lstStyle/>
          <a:p>
            <a:pPr lvl="0"/>
            <a:r>
              <a:rPr lang="en-US" sz="2000" dirty="0"/>
              <a:t>School Based Attendance Conferences </a:t>
            </a:r>
          </a:p>
          <a:p>
            <a:pPr lvl="0"/>
            <a:r>
              <a:rPr lang="en-US" sz="2000" dirty="0"/>
              <a:t>Community, Inter-Disciplinary Team Meetings</a:t>
            </a:r>
          </a:p>
          <a:p>
            <a:pPr lvl="0"/>
            <a:r>
              <a:rPr lang="en-US" sz="2000" dirty="0"/>
              <a:t>Juvenile Probation And Court Supervision </a:t>
            </a:r>
          </a:p>
          <a:p>
            <a:pPr lvl="0"/>
            <a:r>
              <a:rPr lang="en-US" sz="2000" dirty="0" smtClean="0"/>
              <a:t>Out-of-Home </a:t>
            </a:r>
            <a:r>
              <a:rPr lang="en-US" sz="2000" dirty="0"/>
              <a:t>Placement</a:t>
            </a:r>
          </a:p>
          <a:p>
            <a:pPr lvl="0"/>
            <a:r>
              <a:rPr lang="en-US" sz="2000" dirty="0"/>
              <a:t>Juvenile Detention Center </a:t>
            </a:r>
          </a:p>
          <a:p>
            <a:pPr lvl="0"/>
            <a:r>
              <a:rPr lang="en-US" sz="2000" dirty="0"/>
              <a:t>Suspension / Revocation Of Student’s Driver’s License </a:t>
            </a:r>
          </a:p>
          <a:p>
            <a:endParaRPr lang="en-US" sz="1800" dirty="0" smtClean="0"/>
          </a:p>
          <a:p>
            <a:endParaRPr lang="en-US" sz="1800" dirty="0" smtClean="0"/>
          </a:p>
          <a:p>
            <a:endParaRPr lang="en-US" sz="2000" b="1" dirty="0"/>
          </a:p>
        </p:txBody>
      </p:sp>
      <p:sp>
        <p:nvSpPr>
          <p:cNvPr id="6" name="Text Placeholder 5"/>
          <p:cNvSpPr>
            <a:spLocks noGrp="1"/>
          </p:cNvSpPr>
          <p:nvPr>
            <p:ph type="body" sz="quarter" idx="3"/>
          </p:nvPr>
        </p:nvSpPr>
        <p:spPr/>
        <p:txBody>
          <a:bodyPr/>
          <a:lstStyle/>
          <a:p>
            <a:r>
              <a:rPr lang="en-US" dirty="0" smtClean="0">
                <a:solidFill>
                  <a:srgbClr val="0070C0"/>
                </a:solidFill>
              </a:rPr>
              <a:t>Parent Impact</a:t>
            </a:r>
            <a:endParaRPr lang="en-US" dirty="0">
              <a:solidFill>
                <a:srgbClr val="0070C0"/>
              </a:solidFill>
            </a:endParaRPr>
          </a:p>
        </p:txBody>
      </p:sp>
      <p:sp>
        <p:nvSpPr>
          <p:cNvPr id="4" name="Content Placeholder 3"/>
          <p:cNvSpPr>
            <a:spLocks noGrp="1"/>
          </p:cNvSpPr>
          <p:nvPr>
            <p:ph sz="quarter" idx="4"/>
          </p:nvPr>
        </p:nvSpPr>
        <p:spPr/>
        <p:txBody>
          <a:bodyPr>
            <a:normAutofit/>
          </a:bodyPr>
          <a:lstStyle/>
          <a:p>
            <a:pPr>
              <a:lnSpc>
                <a:spcPct val="90000"/>
              </a:lnSpc>
            </a:pPr>
            <a:r>
              <a:rPr lang="en-US" sz="2000" dirty="0"/>
              <a:t>First Offense: Class 3 misdemeanor, punishable by up to $500.00 in fines.</a:t>
            </a:r>
          </a:p>
          <a:p>
            <a:pPr>
              <a:lnSpc>
                <a:spcPct val="90000"/>
              </a:lnSpc>
            </a:pPr>
            <a:endParaRPr lang="en-US" sz="2000" dirty="0"/>
          </a:p>
          <a:p>
            <a:pPr>
              <a:lnSpc>
                <a:spcPct val="90000"/>
              </a:lnSpc>
            </a:pPr>
            <a:r>
              <a:rPr lang="en-US" sz="2000" dirty="0"/>
              <a:t>Second or Subsequent Offense: Class 2 Misdemeanor, punishable by up to 6 months in jail and/or a $1,000 fine.</a:t>
            </a:r>
          </a:p>
          <a:p>
            <a:pPr marL="0" indent="0">
              <a:lnSpc>
                <a:spcPct val="90000"/>
              </a:lnSpc>
              <a:buNone/>
            </a:pPr>
            <a:endParaRPr lang="en-US" dirty="0"/>
          </a:p>
        </p:txBody>
      </p:sp>
    </p:spTree>
    <p:extLst>
      <p:ext uri="{BB962C8B-B14F-4D97-AF65-F5344CB8AC3E}">
        <p14:creationId xmlns:p14="http://schemas.microsoft.com/office/powerpoint/2010/main" val="620513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399"/>
            <a:ext cx="4114799" cy="373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4800"/>
            <a:ext cx="8229600" cy="1143000"/>
          </a:xfrm>
        </p:spPr>
        <p:txBody>
          <a:bodyPr/>
          <a:lstStyle/>
          <a:p>
            <a:r>
              <a:rPr lang="en-US" sz="3200" dirty="0"/>
              <a:t>Potential </a:t>
            </a:r>
            <a:r>
              <a:rPr lang="en-US" sz="3200" dirty="0" smtClean="0"/>
              <a:t>Harm:</a:t>
            </a:r>
            <a:r>
              <a:rPr lang="en-US" sz="3200" dirty="0"/>
              <a:t/>
            </a:r>
            <a:br>
              <a:rPr lang="en-US" sz="3200" dirty="0"/>
            </a:br>
            <a:r>
              <a:rPr lang="en-US" sz="3200" dirty="0" smtClean="0">
                <a:solidFill>
                  <a:srgbClr val="002060"/>
                </a:solidFill>
              </a:rPr>
              <a:t>Microaggressions</a:t>
            </a:r>
            <a:endParaRPr lang="en-US" sz="3200" dirty="0">
              <a:solidFill>
                <a:srgbClr val="002060"/>
              </a:solidFill>
            </a:endParaRPr>
          </a:p>
        </p:txBody>
      </p:sp>
      <p:sp>
        <p:nvSpPr>
          <p:cNvPr id="4" name="Content Placeholder 3"/>
          <p:cNvSpPr>
            <a:spLocks noGrp="1"/>
          </p:cNvSpPr>
          <p:nvPr>
            <p:ph sz="half" idx="2"/>
          </p:nvPr>
        </p:nvSpPr>
        <p:spPr>
          <a:xfrm>
            <a:off x="4648200" y="1447800"/>
            <a:ext cx="4038600" cy="4343401"/>
          </a:xfrm>
        </p:spPr>
        <p:txBody>
          <a:bodyPr/>
          <a:lstStyle/>
          <a:p>
            <a:r>
              <a:rPr lang="en-US" sz="2400" b="1" dirty="0">
                <a:solidFill>
                  <a:srgbClr val="002060"/>
                </a:solidFill>
              </a:rPr>
              <a:t>R</a:t>
            </a:r>
            <a:r>
              <a:rPr lang="en-US" sz="2400" b="1" dirty="0" smtClean="0">
                <a:solidFill>
                  <a:srgbClr val="002060"/>
                </a:solidFill>
              </a:rPr>
              <a:t>acial disproportionalities </a:t>
            </a:r>
            <a:r>
              <a:rPr lang="en-US" sz="2400" b="1" dirty="0">
                <a:solidFill>
                  <a:srgbClr val="002060"/>
                </a:solidFill>
              </a:rPr>
              <a:t>in </a:t>
            </a:r>
            <a:r>
              <a:rPr lang="en-US" sz="2400" b="1" dirty="0" smtClean="0">
                <a:solidFill>
                  <a:srgbClr val="002060"/>
                </a:solidFill>
              </a:rPr>
              <a:t>attendance data are often </a:t>
            </a:r>
            <a:r>
              <a:rPr lang="en-US" sz="2400" b="1" dirty="0">
                <a:solidFill>
                  <a:srgbClr val="002060"/>
                </a:solidFill>
              </a:rPr>
              <a:t>embedded in threads of racial microaggressions </a:t>
            </a:r>
            <a:r>
              <a:rPr lang="en-US" sz="2400" b="1" dirty="0" smtClean="0">
                <a:solidFill>
                  <a:srgbClr val="002060"/>
                </a:solidFill>
              </a:rPr>
              <a:t>in </a:t>
            </a:r>
            <a:r>
              <a:rPr lang="en-US" sz="2400" b="1" dirty="0">
                <a:solidFill>
                  <a:srgbClr val="002060"/>
                </a:solidFill>
              </a:rPr>
              <a:t>school settings. Although microaggressions </a:t>
            </a:r>
            <a:r>
              <a:rPr lang="en-US" sz="2400" b="1" dirty="0" smtClean="0">
                <a:solidFill>
                  <a:srgbClr val="002060"/>
                </a:solidFill>
              </a:rPr>
              <a:t>are </a:t>
            </a:r>
            <a:r>
              <a:rPr lang="en-US" sz="2400" b="1" dirty="0">
                <a:solidFill>
                  <a:srgbClr val="002060"/>
                </a:solidFill>
              </a:rPr>
              <a:t>transmitted in indirect ways, they are often </a:t>
            </a:r>
            <a:r>
              <a:rPr lang="en-US" sz="2400" b="1" dirty="0" smtClean="0">
                <a:solidFill>
                  <a:srgbClr val="002060"/>
                </a:solidFill>
              </a:rPr>
              <a:t>pervasively evidenced at varying </a:t>
            </a:r>
            <a:r>
              <a:rPr lang="en-US" sz="2400" b="1" dirty="0">
                <a:solidFill>
                  <a:srgbClr val="002060"/>
                </a:solidFill>
              </a:rPr>
              <a:t>levels of operation.</a:t>
            </a:r>
          </a:p>
          <a:p>
            <a:endParaRPr lang="en-US" sz="2400" dirty="0"/>
          </a:p>
        </p:txBody>
      </p:sp>
      <p:sp>
        <p:nvSpPr>
          <p:cNvPr id="3" name="Content Placeholder 2"/>
          <p:cNvSpPr>
            <a:spLocks noGrp="1"/>
          </p:cNvSpPr>
          <p:nvPr>
            <p:ph sz="half" idx="1"/>
          </p:nvPr>
        </p:nvSpPr>
        <p:spPr>
          <a:xfrm>
            <a:off x="304800" y="1447800"/>
            <a:ext cx="4267200" cy="4343401"/>
          </a:xfrm>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457199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427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44562"/>
          </a:xfrm>
        </p:spPr>
        <p:txBody>
          <a:bodyPr/>
          <a:lstStyle/>
          <a:p>
            <a:r>
              <a:rPr lang="en-US" sz="3200" b="1" dirty="0" smtClean="0"/>
              <a:t>Racial </a:t>
            </a:r>
            <a:r>
              <a:rPr lang="en-US" sz="3200" b="1" dirty="0"/>
              <a:t>Microaggressions</a:t>
            </a:r>
            <a:endParaRPr lang="en-US" sz="3200" dirty="0"/>
          </a:p>
        </p:txBody>
      </p:sp>
      <p:sp>
        <p:nvSpPr>
          <p:cNvPr id="3" name="Text Placeholder 2"/>
          <p:cNvSpPr>
            <a:spLocks noGrp="1"/>
          </p:cNvSpPr>
          <p:nvPr>
            <p:ph type="body" idx="1"/>
          </p:nvPr>
        </p:nvSpPr>
        <p:spPr/>
        <p:txBody>
          <a:bodyPr/>
          <a:lstStyle/>
          <a:p>
            <a:r>
              <a:rPr lang="en-US" dirty="0" smtClean="0"/>
              <a:t>Primary Categories</a:t>
            </a:r>
            <a:endParaRPr lang="en-US" dirty="0"/>
          </a:p>
        </p:txBody>
      </p:sp>
      <p:sp>
        <p:nvSpPr>
          <p:cNvPr id="2" name="Content Placeholder 1"/>
          <p:cNvSpPr>
            <a:spLocks noGrp="1"/>
          </p:cNvSpPr>
          <p:nvPr>
            <p:ph sz="half" idx="2"/>
          </p:nvPr>
        </p:nvSpPr>
        <p:spPr/>
        <p:txBody>
          <a:bodyPr/>
          <a:lstStyle/>
          <a:p>
            <a:r>
              <a:rPr lang="en-US" u="sng" dirty="0"/>
              <a:t>Micro </a:t>
            </a:r>
            <a:r>
              <a:rPr lang="en-US" u="sng" dirty="0" smtClean="0"/>
              <a:t>assault</a:t>
            </a:r>
            <a:r>
              <a:rPr lang="en-US" dirty="0" smtClean="0"/>
              <a:t> - </a:t>
            </a:r>
            <a:r>
              <a:rPr lang="en-US" sz="1600" dirty="0" smtClean="0"/>
              <a:t>Communicates </a:t>
            </a:r>
            <a:r>
              <a:rPr lang="en-US" sz="1600" dirty="0"/>
              <a:t>an intentional message of hate or insult</a:t>
            </a:r>
          </a:p>
          <a:p>
            <a:endParaRPr lang="en-US" u="sng" dirty="0"/>
          </a:p>
          <a:p>
            <a:pPr marL="0" indent="0">
              <a:buNone/>
            </a:pPr>
            <a:endParaRPr lang="en-US" dirty="0" smtClean="0"/>
          </a:p>
          <a:p>
            <a:pPr marL="0" indent="0">
              <a:buNone/>
            </a:pPr>
            <a:endParaRPr lang="en-US" dirty="0"/>
          </a:p>
          <a:p>
            <a:pPr lvl="0"/>
            <a:r>
              <a:rPr lang="en-US" u="sng" dirty="0"/>
              <a:t>Micro </a:t>
            </a:r>
            <a:r>
              <a:rPr lang="en-US" u="sng" dirty="0" smtClean="0"/>
              <a:t>invalidation  -</a:t>
            </a:r>
            <a:r>
              <a:rPr lang="en-US" sz="1600" dirty="0"/>
              <a:t> Subtly diminishes and minimizes the experiences, values, feelings, or </a:t>
            </a:r>
            <a:r>
              <a:rPr lang="en-US" sz="1600" dirty="0" smtClean="0"/>
              <a:t>potential </a:t>
            </a:r>
            <a:endParaRPr lang="en-US" sz="1600" dirty="0"/>
          </a:p>
          <a:p>
            <a:endParaRPr lang="en-US" u="sng" dirty="0"/>
          </a:p>
          <a:p>
            <a:pPr marL="0" indent="0">
              <a:buNone/>
            </a:pPr>
            <a:endParaRPr lang="en-US" dirty="0" smtClean="0"/>
          </a:p>
          <a:p>
            <a:pPr marL="0" indent="0">
              <a:buNone/>
            </a:pPr>
            <a:endParaRPr lang="en-US" dirty="0"/>
          </a:p>
          <a:p>
            <a:endParaRPr lang="en-US" dirty="0"/>
          </a:p>
        </p:txBody>
      </p:sp>
      <p:sp>
        <p:nvSpPr>
          <p:cNvPr id="5" name="Text Placeholder 4"/>
          <p:cNvSpPr>
            <a:spLocks noGrp="1"/>
          </p:cNvSpPr>
          <p:nvPr>
            <p:ph type="body" sz="quarter" idx="3"/>
          </p:nvPr>
        </p:nvSpPr>
        <p:spPr/>
        <p:txBody>
          <a:bodyPr/>
          <a:lstStyle/>
          <a:p>
            <a:r>
              <a:rPr lang="en-US" dirty="0" smtClean="0"/>
              <a:t>Examples </a:t>
            </a:r>
            <a:endParaRPr lang="en-US" dirty="0"/>
          </a:p>
        </p:txBody>
      </p:sp>
      <p:sp>
        <p:nvSpPr>
          <p:cNvPr id="4" name="Content Placeholder 3"/>
          <p:cNvSpPr>
            <a:spLocks noGrp="1"/>
          </p:cNvSpPr>
          <p:nvPr>
            <p:ph sz="quarter" idx="4"/>
          </p:nvPr>
        </p:nvSpPr>
        <p:spPr>
          <a:xfrm>
            <a:off x="4343400" y="2174875"/>
            <a:ext cx="4800599" cy="4530725"/>
          </a:xfrm>
        </p:spPr>
        <p:txBody>
          <a:bodyPr/>
          <a:lstStyle/>
          <a:p>
            <a:r>
              <a:rPr lang="en-US" sz="1600" dirty="0" smtClean="0">
                <a:solidFill>
                  <a:srgbClr val="0070C0"/>
                </a:solidFill>
              </a:rPr>
              <a:t>An administrator states </a:t>
            </a:r>
            <a:r>
              <a:rPr lang="en-US" sz="1600" smtClean="0">
                <a:solidFill>
                  <a:srgbClr val="0070C0"/>
                </a:solidFill>
              </a:rPr>
              <a:t>in a </a:t>
            </a:r>
            <a:r>
              <a:rPr lang="en-US" sz="1600" dirty="0" smtClean="0">
                <a:solidFill>
                  <a:srgbClr val="0070C0"/>
                </a:solidFill>
              </a:rPr>
              <a:t>staff meeting that Hispanic students are always absent from school because they are illegal immigrants and gang bangers who do not believe in education</a:t>
            </a:r>
          </a:p>
          <a:p>
            <a:endParaRPr lang="en-US" sz="1600" dirty="0">
              <a:solidFill>
                <a:srgbClr val="0070C0"/>
              </a:solidFill>
            </a:endParaRPr>
          </a:p>
          <a:p>
            <a:r>
              <a:rPr lang="en-US" sz="1600" dirty="0">
                <a:solidFill>
                  <a:srgbClr val="0070C0"/>
                </a:solidFill>
              </a:rPr>
              <a:t>Hakeem, a 4</a:t>
            </a:r>
            <a:r>
              <a:rPr lang="en-US" sz="1600" baseline="30000" dirty="0">
                <a:solidFill>
                  <a:srgbClr val="0070C0"/>
                </a:solidFill>
              </a:rPr>
              <a:t>th</a:t>
            </a:r>
            <a:r>
              <a:rPr lang="en-US" sz="1600" dirty="0">
                <a:solidFill>
                  <a:srgbClr val="0070C0"/>
                </a:solidFill>
              </a:rPr>
              <a:t> grader from Kenya, has missed 6 days of school. During the attendance meeting with his mom, it is discovered that Hakeem has been afraid to come to school because he has been bullied by classmates for wearing clothing that is representative of his home country. The teacher informs the mother that the best remedy </a:t>
            </a:r>
            <a:r>
              <a:rPr lang="en-US" sz="1600" dirty="0" smtClean="0">
                <a:solidFill>
                  <a:srgbClr val="0070C0"/>
                </a:solidFill>
              </a:rPr>
              <a:t>for this </a:t>
            </a:r>
            <a:r>
              <a:rPr lang="en-US" sz="1600" dirty="0">
                <a:solidFill>
                  <a:srgbClr val="0070C0"/>
                </a:solidFill>
              </a:rPr>
              <a:t>matter is to buy him more trendy, American clothing</a:t>
            </a:r>
            <a:r>
              <a:rPr lang="en-US" sz="1600" dirty="0" smtClean="0">
                <a:solidFill>
                  <a:srgbClr val="0070C0"/>
                </a:solidFill>
              </a:rPr>
              <a:t>. </a:t>
            </a:r>
            <a:endParaRPr lang="en-US" sz="1600" dirty="0">
              <a:solidFill>
                <a:srgbClr val="0070C0"/>
              </a:solidFill>
            </a:endParaRPr>
          </a:p>
        </p:txBody>
      </p:sp>
    </p:spTree>
    <p:extLst>
      <p:ext uri="{BB962C8B-B14F-4D97-AF65-F5344CB8AC3E}">
        <p14:creationId xmlns:p14="http://schemas.microsoft.com/office/powerpoint/2010/main" val="1027724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b="1" dirty="0" smtClean="0"/>
              <a:t>Categories </a:t>
            </a:r>
            <a:r>
              <a:rPr lang="en-US" sz="3200" b="1" dirty="0"/>
              <a:t>Of Racial Microaggressions</a:t>
            </a:r>
            <a:endParaRPr lang="en-US" sz="3200" dirty="0"/>
          </a:p>
        </p:txBody>
      </p:sp>
      <p:sp>
        <p:nvSpPr>
          <p:cNvPr id="3" name="Text Placeholder 2"/>
          <p:cNvSpPr>
            <a:spLocks noGrp="1"/>
          </p:cNvSpPr>
          <p:nvPr>
            <p:ph type="body" idx="1"/>
          </p:nvPr>
        </p:nvSpPr>
        <p:spPr/>
        <p:txBody>
          <a:bodyPr/>
          <a:lstStyle/>
          <a:p>
            <a:r>
              <a:rPr lang="en-US" dirty="0"/>
              <a:t>Primary </a:t>
            </a:r>
            <a:r>
              <a:rPr lang="en-US" dirty="0" smtClean="0"/>
              <a:t>Categories</a:t>
            </a:r>
            <a:endParaRPr lang="en-US" dirty="0"/>
          </a:p>
        </p:txBody>
      </p:sp>
      <p:sp>
        <p:nvSpPr>
          <p:cNvPr id="2" name="Content Placeholder 1"/>
          <p:cNvSpPr>
            <a:spLocks noGrp="1"/>
          </p:cNvSpPr>
          <p:nvPr>
            <p:ph sz="half" idx="2"/>
          </p:nvPr>
        </p:nvSpPr>
        <p:spPr/>
        <p:txBody>
          <a:bodyPr/>
          <a:lstStyle/>
          <a:p>
            <a:r>
              <a:rPr lang="en-US" u="sng" dirty="0"/>
              <a:t>Micro </a:t>
            </a:r>
            <a:r>
              <a:rPr lang="en-US" u="sng" dirty="0" smtClean="0"/>
              <a:t>insult</a:t>
            </a:r>
            <a:r>
              <a:rPr lang="en-US" dirty="0" smtClean="0"/>
              <a:t> - </a:t>
            </a:r>
            <a:r>
              <a:rPr lang="en-US" sz="1600" dirty="0"/>
              <a:t>Both verbal and nonverbal messages that elusively communicate an insult, offense or invalidation</a:t>
            </a:r>
          </a:p>
          <a:p>
            <a:endParaRPr lang="en-US" u="sng" dirty="0"/>
          </a:p>
          <a:p>
            <a:pPr marL="0" indent="0">
              <a:buNone/>
            </a:pPr>
            <a:endParaRPr lang="en-US" u="sng" dirty="0"/>
          </a:p>
          <a:p>
            <a:pPr marL="0" indent="0">
              <a:buNone/>
            </a:pPr>
            <a:endParaRPr lang="en-US" dirty="0" smtClean="0"/>
          </a:p>
          <a:p>
            <a:pPr marL="0" indent="0">
              <a:buNone/>
            </a:pPr>
            <a:endParaRPr lang="en-US" dirty="0"/>
          </a:p>
          <a:p>
            <a:pPr marL="0" indent="0">
              <a:buNone/>
            </a:pPr>
            <a:endParaRPr lang="en-US" dirty="0"/>
          </a:p>
          <a:p>
            <a:endParaRPr lang="en-US" u="sng" dirty="0"/>
          </a:p>
          <a:p>
            <a:pPr marL="0" indent="0">
              <a:buNone/>
            </a:pPr>
            <a:endParaRPr lang="en-US" dirty="0" smtClean="0"/>
          </a:p>
          <a:p>
            <a:pPr marL="0" indent="0">
              <a:buNone/>
            </a:pPr>
            <a:endParaRPr lang="en-US" dirty="0"/>
          </a:p>
          <a:p>
            <a:endParaRPr lang="en-US" dirty="0"/>
          </a:p>
        </p:txBody>
      </p:sp>
      <p:sp>
        <p:nvSpPr>
          <p:cNvPr id="5" name="Text Placeholder 4"/>
          <p:cNvSpPr>
            <a:spLocks noGrp="1"/>
          </p:cNvSpPr>
          <p:nvPr>
            <p:ph type="body" sz="quarter" idx="3"/>
          </p:nvPr>
        </p:nvSpPr>
        <p:spPr/>
        <p:txBody>
          <a:bodyPr/>
          <a:lstStyle/>
          <a:p>
            <a:r>
              <a:rPr lang="en-US" dirty="0" smtClean="0"/>
              <a:t>Examples </a:t>
            </a:r>
            <a:endParaRPr lang="en-US" dirty="0"/>
          </a:p>
        </p:txBody>
      </p:sp>
      <p:sp>
        <p:nvSpPr>
          <p:cNvPr id="4" name="Content Placeholder 3"/>
          <p:cNvSpPr>
            <a:spLocks noGrp="1"/>
          </p:cNvSpPr>
          <p:nvPr>
            <p:ph sz="quarter" idx="4"/>
          </p:nvPr>
        </p:nvSpPr>
        <p:spPr/>
        <p:txBody>
          <a:bodyPr/>
          <a:lstStyle/>
          <a:p>
            <a:pPr marL="342900" lvl="1" indent="-342900">
              <a:buFont typeface="Arial" panose="020B0604020202020204" pitchFamily="34" charset="0"/>
              <a:buChar char="•"/>
            </a:pPr>
            <a:r>
              <a:rPr lang="en-US" sz="1800" dirty="0">
                <a:solidFill>
                  <a:srgbClr val="0070C0"/>
                </a:solidFill>
              </a:rPr>
              <a:t>The </a:t>
            </a:r>
            <a:r>
              <a:rPr lang="en-US" sz="1800" dirty="0" smtClean="0">
                <a:solidFill>
                  <a:srgbClr val="0070C0"/>
                </a:solidFill>
              </a:rPr>
              <a:t>Geometry </a:t>
            </a:r>
            <a:r>
              <a:rPr lang="en-US" sz="1800" dirty="0">
                <a:solidFill>
                  <a:srgbClr val="0070C0"/>
                </a:solidFill>
              </a:rPr>
              <a:t>teacher is submitting referrals </a:t>
            </a:r>
            <a:r>
              <a:rPr lang="en-US" sz="1800" dirty="0" smtClean="0">
                <a:solidFill>
                  <a:srgbClr val="0070C0"/>
                </a:solidFill>
              </a:rPr>
              <a:t>for </a:t>
            </a:r>
            <a:r>
              <a:rPr lang="en-US" sz="1800" dirty="0">
                <a:solidFill>
                  <a:srgbClr val="0070C0"/>
                </a:solidFill>
              </a:rPr>
              <a:t>her 10</a:t>
            </a:r>
            <a:r>
              <a:rPr lang="en-US" sz="1800" baseline="30000" dirty="0">
                <a:solidFill>
                  <a:srgbClr val="0070C0"/>
                </a:solidFill>
              </a:rPr>
              <a:t>th</a:t>
            </a:r>
            <a:r>
              <a:rPr lang="en-US" sz="1800" dirty="0">
                <a:solidFill>
                  <a:srgbClr val="0070C0"/>
                </a:solidFill>
              </a:rPr>
              <a:t> grade students who have </a:t>
            </a:r>
            <a:r>
              <a:rPr lang="en-US" sz="1800" dirty="0" smtClean="0">
                <a:solidFill>
                  <a:srgbClr val="0070C0"/>
                </a:solidFill>
              </a:rPr>
              <a:t>chronic </a:t>
            </a:r>
            <a:r>
              <a:rPr lang="en-US" sz="1800" dirty="0">
                <a:solidFill>
                  <a:srgbClr val="0070C0"/>
                </a:solidFill>
              </a:rPr>
              <a:t>attendance issues. The referral for </a:t>
            </a:r>
            <a:r>
              <a:rPr lang="en-US" sz="1800" dirty="0" smtClean="0">
                <a:solidFill>
                  <a:srgbClr val="0070C0"/>
                </a:solidFill>
              </a:rPr>
              <a:t>Rihanna, </a:t>
            </a:r>
            <a:r>
              <a:rPr lang="en-US" sz="1800" dirty="0">
                <a:solidFill>
                  <a:srgbClr val="0070C0"/>
                </a:solidFill>
              </a:rPr>
              <a:t>an African American student, was sent to the school’s attendance officer and the </a:t>
            </a:r>
            <a:r>
              <a:rPr lang="en-US" sz="1800" dirty="0" smtClean="0">
                <a:solidFill>
                  <a:srgbClr val="0070C0"/>
                </a:solidFill>
              </a:rPr>
              <a:t>In- </a:t>
            </a:r>
            <a:r>
              <a:rPr lang="en-US" sz="1800" dirty="0">
                <a:solidFill>
                  <a:srgbClr val="0070C0"/>
                </a:solidFill>
              </a:rPr>
              <a:t>School Suspension teacher, while the referral for Brittany, a white student, was sent to the school counselor.  </a:t>
            </a:r>
          </a:p>
          <a:p>
            <a:pPr marL="0" indent="0">
              <a:buNone/>
            </a:pPr>
            <a:endParaRPr lang="en-US" sz="1800" dirty="0">
              <a:solidFill>
                <a:srgbClr val="0070C0"/>
              </a:solidFill>
            </a:endParaRPr>
          </a:p>
        </p:txBody>
      </p:sp>
    </p:spTree>
    <p:extLst>
      <p:ext uri="{BB962C8B-B14F-4D97-AF65-F5344CB8AC3E}">
        <p14:creationId xmlns:p14="http://schemas.microsoft.com/office/powerpoint/2010/main" val="566670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b="1" dirty="0" smtClean="0"/>
              <a:t>Benefits of Restorative Practices</a:t>
            </a:r>
            <a:endParaRPr lang="en-US" sz="3200" dirty="0"/>
          </a:p>
        </p:txBody>
      </p:sp>
      <p:pic>
        <p:nvPicPr>
          <p:cNvPr id="11"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00200" y="1066800"/>
            <a:ext cx="6208738" cy="4800600"/>
          </a:xfrm>
        </p:spPr>
      </p:pic>
    </p:spTree>
    <p:extLst>
      <p:ext uri="{BB962C8B-B14F-4D97-AF65-F5344CB8AC3E}">
        <p14:creationId xmlns:p14="http://schemas.microsoft.com/office/powerpoint/2010/main" val="675124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ton-Baldwin RP Presentation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Newton-Baldwin RP Presentation 2019</Template>
  <TotalTime>5990</TotalTime>
  <Words>677</Words>
  <Application>Microsoft Office PowerPoint</Application>
  <PresentationFormat>On-screen Show (4:3)</PresentationFormat>
  <Paragraphs>117</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Newton-Baldwin RP Presentation 2019</vt:lpstr>
      <vt:lpstr>Restorative Responses to Student Absenteeism: An Exploration of Racial Microaggressions</vt:lpstr>
      <vt:lpstr>Learning Objectives</vt:lpstr>
      <vt:lpstr>Race Disparities in Chronic Absenteeism  Department of Education   </vt:lpstr>
      <vt:lpstr>Race Disparities in Chronic Absenteeism </vt:lpstr>
      <vt:lpstr>Potential Harm: Legal Consequences </vt:lpstr>
      <vt:lpstr>Potential Harm: Microaggressions</vt:lpstr>
      <vt:lpstr>Racial Microaggressions</vt:lpstr>
      <vt:lpstr>Categories Of Racial Microaggressions</vt:lpstr>
      <vt:lpstr>Benefits of Restorative Practices</vt:lpstr>
      <vt:lpstr>PowerPoint Presentation</vt:lpstr>
      <vt:lpstr>Engaging in the Work</vt:lpstr>
      <vt:lpstr>The Four Agreements of Courageous Conversations </vt:lpstr>
      <vt:lpstr>Community Circle Questions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Practice Responses to Student Absenteeism: An Exploration of Racial Microaggressions and Student Self Efficacy</dc:title>
  <dc:creator>Teacher</dc:creator>
  <cp:lastModifiedBy>Teacher</cp:lastModifiedBy>
  <cp:revision>38</cp:revision>
  <cp:lastPrinted>2019-10-16T17:00:46Z</cp:lastPrinted>
  <dcterms:created xsi:type="dcterms:W3CDTF">2019-10-16T15:45:06Z</dcterms:created>
  <dcterms:modified xsi:type="dcterms:W3CDTF">2019-10-21T09:15:04Z</dcterms:modified>
</cp:coreProperties>
</file>